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27"/>
  </p:notesMasterIdLst>
  <p:handoutMasterIdLst>
    <p:handoutMasterId r:id="rId28"/>
  </p:handoutMasterIdLst>
  <p:sldIdLst>
    <p:sldId id="263" r:id="rId2"/>
    <p:sldId id="265" r:id="rId3"/>
    <p:sldId id="269" r:id="rId4"/>
    <p:sldId id="258" r:id="rId5"/>
    <p:sldId id="278" r:id="rId6"/>
    <p:sldId id="371" r:id="rId7"/>
    <p:sldId id="368" r:id="rId8"/>
    <p:sldId id="365" r:id="rId9"/>
    <p:sldId id="440" r:id="rId10"/>
    <p:sldId id="441" r:id="rId11"/>
    <p:sldId id="447" r:id="rId12"/>
    <p:sldId id="442" r:id="rId13"/>
    <p:sldId id="445" r:id="rId14"/>
    <p:sldId id="363" r:id="rId15"/>
    <p:sldId id="366" r:id="rId16"/>
    <p:sldId id="455" r:id="rId17"/>
    <p:sldId id="456" r:id="rId18"/>
    <p:sldId id="458" r:id="rId19"/>
    <p:sldId id="450" r:id="rId20"/>
    <p:sldId id="420" r:id="rId21"/>
    <p:sldId id="452" r:id="rId22"/>
    <p:sldId id="453" r:id="rId23"/>
    <p:sldId id="454" r:id="rId24"/>
    <p:sldId id="348" r:id="rId25"/>
    <p:sldId id="349" r:id="rId26"/>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778"/>
    <a:srgbClr val="AAC9B6"/>
    <a:srgbClr val="822433"/>
    <a:srgbClr val="830022"/>
    <a:srgbClr val="790022"/>
    <a:srgbClr val="78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78333" autoAdjust="0"/>
  </p:normalViewPr>
  <p:slideViewPr>
    <p:cSldViewPr>
      <p:cViewPr varScale="1">
        <p:scale>
          <a:sx n="111" d="100"/>
          <a:sy n="111" d="100"/>
        </p:scale>
        <p:origin x="1680" y="96"/>
      </p:cViewPr>
      <p:guideLst>
        <p:guide orient="horz" pos="2160"/>
        <p:guide pos="288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A607212-55BC-D842-ADE3-53037D24402A}"/>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3075" name="Rectangle 3">
            <a:extLst>
              <a:ext uri="{FF2B5EF4-FFF2-40B4-BE49-F238E27FC236}">
                <a16:creationId xmlns:a16="http://schemas.microsoft.com/office/drawing/2014/main" id="{15793606-A8EE-C929-ADAF-C3659D56FAB4}"/>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3076" name="Rectangle 4">
            <a:extLst>
              <a:ext uri="{FF2B5EF4-FFF2-40B4-BE49-F238E27FC236}">
                <a16:creationId xmlns:a16="http://schemas.microsoft.com/office/drawing/2014/main" id="{ED3CA8A4-1D49-6191-D42B-335A04CE4FD6}"/>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3077" name="Rectangle 5">
            <a:extLst>
              <a:ext uri="{FF2B5EF4-FFF2-40B4-BE49-F238E27FC236}">
                <a16:creationId xmlns:a16="http://schemas.microsoft.com/office/drawing/2014/main" id="{F30156A7-EC59-6CB8-645D-5C819A7B25C4}"/>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314A39A1-6DBA-4F07-BC47-0FE64771E134}" type="slidenum">
              <a:rPr lang="it-IT" altLang="it-IT"/>
              <a:pPr>
                <a:defRPr/>
              </a:pPr>
              <a:t>‹#›</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E66B439-9DFB-5D22-1D95-71D3EEA45F5C}"/>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5123" name="Rectangle 3">
            <a:extLst>
              <a:ext uri="{FF2B5EF4-FFF2-40B4-BE49-F238E27FC236}">
                <a16:creationId xmlns:a16="http://schemas.microsoft.com/office/drawing/2014/main" id="{E24F9D0A-DEF6-AD56-F28E-CDB0BC206778}"/>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2052" name="Rectangle 4">
            <a:extLst>
              <a:ext uri="{FF2B5EF4-FFF2-40B4-BE49-F238E27FC236}">
                <a16:creationId xmlns:a16="http://schemas.microsoft.com/office/drawing/2014/main" id="{B13CD761-281B-4A30-C911-89F8C2EA912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000F79EA-A2E3-958E-7244-AA737BA86948}"/>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5126" name="Rectangle 6">
            <a:extLst>
              <a:ext uri="{FF2B5EF4-FFF2-40B4-BE49-F238E27FC236}">
                <a16:creationId xmlns:a16="http://schemas.microsoft.com/office/drawing/2014/main" id="{723A2889-09E1-0DE7-F244-BDE0C457395F}"/>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5127" name="Rectangle 7">
            <a:extLst>
              <a:ext uri="{FF2B5EF4-FFF2-40B4-BE49-F238E27FC236}">
                <a16:creationId xmlns:a16="http://schemas.microsoft.com/office/drawing/2014/main" id="{D13FB8B6-783D-0EB2-B080-105B95574C73}"/>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68EDDF66-6362-402F-BB93-884744C91809}"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60F8DAD-4DC1-5204-B853-5D2CBEE70F0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E5E7CDB2-EBD0-4D53-9A09-38AFDABE9F90}" type="slidenum">
              <a:rPr lang="it-IT" altLang="it-IT" sz="1200">
                <a:solidFill>
                  <a:schemeClr val="tx1"/>
                </a:solidFill>
              </a:rPr>
              <a:pPr/>
              <a:t>1</a:t>
            </a:fld>
            <a:endParaRPr lang="it-IT" altLang="it-IT" sz="1200">
              <a:solidFill>
                <a:schemeClr val="tx1"/>
              </a:solidFill>
            </a:endParaRPr>
          </a:p>
        </p:txBody>
      </p:sp>
      <p:sp>
        <p:nvSpPr>
          <p:cNvPr id="5123" name="Rectangle 2">
            <a:extLst>
              <a:ext uri="{FF2B5EF4-FFF2-40B4-BE49-F238E27FC236}">
                <a16:creationId xmlns:a16="http://schemas.microsoft.com/office/drawing/2014/main" id="{0099AAE1-4132-912F-5FF6-570C022EBBC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DCE9CF56-C27F-B152-0032-26B47258787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8274D30F-9AC3-47A8-EE55-2DE6290DA22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6399062-EA3F-4E7E-9A29-90F5C4B83DEB}" type="slidenum">
              <a:rPr lang="it-IT" altLang="it-IT" sz="1200">
                <a:solidFill>
                  <a:schemeClr val="tx1"/>
                </a:solidFill>
              </a:rPr>
              <a:pPr/>
              <a:t>4</a:t>
            </a:fld>
            <a:endParaRPr lang="it-IT" altLang="it-IT" sz="1200">
              <a:solidFill>
                <a:schemeClr val="tx1"/>
              </a:solidFill>
            </a:endParaRPr>
          </a:p>
        </p:txBody>
      </p:sp>
      <p:sp>
        <p:nvSpPr>
          <p:cNvPr id="10243" name="Rectangle 2">
            <a:extLst>
              <a:ext uri="{FF2B5EF4-FFF2-40B4-BE49-F238E27FC236}">
                <a16:creationId xmlns:a16="http://schemas.microsoft.com/office/drawing/2014/main" id="{B85F86CC-2702-EA6A-BA16-91D4120961D8}"/>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DBDBFD28-46C5-51B0-7D0F-345E15CB2C2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CFCA331B-D152-F7A9-D6AA-E35B88AD04E4}"/>
              </a:ext>
            </a:extLst>
          </p:cNvPr>
          <p:cNvSpPr>
            <a:spLocks noGrp="1" noChangeArrowheads="1"/>
          </p:cNvSpPr>
          <p:nvPr>
            <p:ph type="dt" sz="half" idx="10"/>
          </p:nvPr>
        </p:nvSpPr>
        <p:spPr>
          <a:ln/>
        </p:spPr>
        <p:txBody>
          <a:bodyPr/>
          <a:lstStyle>
            <a:lvl1pPr>
              <a:defRPr/>
            </a:lvl1pPr>
          </a:lstStyle>
          <a:p>
            <a:pPr>
              <a:defRPr/>
            </a:pPr>
            <a:fld id="{AA664556-B155-4332-8E72-724B3D67228B}" type="datetime1">
              <a:rPr lang="it-IT" altLang="it-IT"/>
              <a:pPr>
                <a:defRPr/>
              </a:pPr>
              <a:t>25/01/2023</a:t>
            </a:fld>
            <a:endParaRPr lang="it-IT" altLang="it-IT"/>
          </a:p>
        </p:txBody>
      </p:sp>
      <p:sp>
        <p:nvSpPr>
          <p:cNvPr id="5" name="Rectangle 5">
            <a:extLst>
              <a:ext uri="{FF2B5EF4-FFF2-40B4-BE49-F238E27FC236}">
                <a16:creationId xmlns:a16="http://schemas.microsoft.com/office/drawing/2014/main" id="{1F2C855A-E41F-D811-63CB-5175BD13ED94}"/>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11D0069C-B9FD-9571-5FFA-4B0F2C7EA4B7}"/>
              </a:ext>
            </a:extLst>
          </p:cNvPr>
          <p:cNvSpPr>
            <a:spLocks noGrp="1" noChangeArrowheads="1"/>
          </p:cNvSpPr>
          <p:nvPr>
            <p:ph type="sldNum" sz="quarter" idx="12"/>
          </p:nvPr>
        </p:nvSpPr>
        <p:spPr>
          <a:ln/>
        </p:spPr>
        <p:txBody>
          <a:bodyPr/>
          <a:lstStyle>
            <a:lvl1pPr>
              <a:defRPr/>
            </a:lvl1pPr>
          </a:lstStyle>
          <a:p>
            <a:pPr>
              <a:defRPr/>
            </a:pPr>
            <a:r>
              <a:rPr lang="it-IT" altLang="it-IT"/>
              <a:t>Pagina </a:t>
            </a:r>
            <a:fld id="{3DFEE024-B053-408C-A5BD-F4DB840C8A4D}" type="slidenum">
              <a:rPr lang="it-IT" altLang="it-IT" smtClean="0"/>
              <a:pPr>
                <a:defRPr/>
              </a:pPr>
              <a:t>‹#›</a:t>
            </a:fld>
            <a:endParaRPr lang="it-IT" altLang="it-IT"/>
          </a:p>
        </p:txBody>
      </p:sp>
    </p:spTree>
    <p:extLst>
      <p:ext uri="{BB962C8B-B14F-4D97-AF65-F5344CB8AC3E}">
        <p14:creationId xmlns:p14="http://schemas.microsoft.com/office/powerpoint/2010/main" val="501817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1F379E6D-3DD4-A852-E694-9F54B770C554}"/>
              </a:ext>
            </a:extLst>
          </p:cNvPr>
          <p:cNvSpPr>
            <a:spLocks noGrp="1" noChangeArrowheads="1"/>
          </p:cNvSpPr>
          <p:nvPr>
            <p:ph type="dt" sz="half" idx="10"/>
          </p:nvPr>
        </p:nvSpPr>
        <p:spPr>
          <a:ln/>
        </p:spPr>
        <p:txBody>
          <a:bodyPr/>
          <a:lstStyle>
            <a:lvl1pPr>
              <a:defRPr/>
            </a:lvl1pPr>
          </a:lstStyle>
          <a:p>
            <a:pPr>
              <a:defRPr/>
            </a:pPr>
            <a:fld id="{2DD161FE-C999-4F12-A059-7BD8F611726B}" type="datetime1">
              <a:rPr lang="it-IT" altLang="it-IT"/>
              <a:pPr>
                <a:defRPr/>
              </a:pPr>
              <a:t>25/01/2023</a:t>
            </a:fld>
            <a:endParaRPr lang="it-IT" altLang="it-IT"/>
          </a:p>
        </p:txBody>
      </p:sp>
      <p:sp>
        <p:nvSpPr>
          <p:cNvPr id="5" name="Rectangle 5">
            <a:extLst>
              <a:ext uri="{FF2B5EF4-FFF2-40B4-BE49-F238E27FC236}">
                <a16:creationId xmlns:a16="http://schemas.microsoft.com/office/drawing/2014/main" id="{C655F7EA-8036-82B0-C8A2-BE21B9B35495}"/>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CA7D9EFA-24C8-B322-E7FE-6BD01655262C}"/>
              </a:ext>
            </a:extLst>
          </p:cNvPr>
          <p:cNvSpPr>
            <a:spLocks noGrp="1" noChangeArrowheads="1"/>
          </p:cNvSpPr>
          <p:nvPr>
            <p:ph type="sldNum" sz="quarter" idx="12"/>
          </p:nvPr>
        </p:nvSpPr>
        <p:spPr>
          <a:ln/>
        </p:spPr>
        <p:txBody>
          <a:bodyPr/>
          <a:lstStyle>
            <a:lvl1pPr>
              <a:defRPr/>
            </a:lvl1pPr>
          </a:lstStyle>
          <a:p>
            <a:pPr>
              <a:defRPr/>
            </a:pPr>
            <a:r>
              <a:rPr lang="it-IT" altLang="it-IT"/>
              <a:t>Pagina </a:t>
            </a:r>
            <a:fld id="{6167856C-B635-4EFD-B453-B53DD89A5289}" type="slidenum">
              <a:rPr lang="it-IT" altLang="it-IT" smtClean="0"/>
              <a:pPr>
                <a:defRPr/>
              </a:pPr>
              <a:t>‹#›</a:t>
            </a:fld>
            <a:endParaRPr lang="it-IT" altLang="it-IT"/>
          </a:p>
        </p:txBody>
      </p:sp>
    </p:spTree>
    <p:extLst>
      <p:ext uri="{BB962C8B-B14F-4D97-AF65-F5344CB8AC3E}">
        <p14:creationId xmlns:p14="http://schemas.microsoft.com/office/powerpoint/2010/main" val="1543313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6563" y="409575"/>
            <a:ext cx="1889125" cy="54578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8150" cy="5457825"/>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B638E153-0305-7386-49EC-B6CE875DF930}"/>
              </a:ext>
            </a:extLst>
          </p:cNvPr>
          <p:cNvSpPr>
            <a:spLocks noGrp="1" noChangeArrowheads="1"/>
          </p:cNvSpPr>
          <p:nvPr>
            <p:ph type="dt" sz="half" idx="10"/>
          </p:nvPr>
        </p:nvSpPr>
        <p:spPr>
          <a:ln/>
        </p:spPr>
        <p:txBody>
          <a:bodyPr/>
          <a:lstStyle>
            <a:lvl1pPr>
              <a:defRPr/>
            </a:lvl1pPr>
          </a:lstStyle>
          <a:p>
            <a:pPr>
              <a:defRPr/>
            </a:pPr>
            <a:fld id="{0762D5DE-CFBC-47EC-B642-AA4585A38896}" type="datetime1">
              <a:rPr lang="it-IT" altLang="it-IT"/>
              <a:pPr>
                <a:defRPr/>
              </a:pPr>
              <a:t>25/01/2023</a:t>
            </a:fld>
            <a:endParaRPr lang="it-IT" altLang="it-IT"/>
          </a:p>
        </p:txBody>
      </p:sp>
      <p:sp>
        <p:nvSpPr>
          <p:cNvPr id="5" name="Rectangle 5">
            <a:extLst>
              <a:ext uri="{FF2B5EF4-FFF2-40B4-BE49-F238E27FC236}">
                <a16:creationId xmlns:a16="http://schemas.microsoft.com/office/drawing/2014/main" id="{397EEB3F-0CA4-B0AE-6233-7BB1A2D221D1}"/>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B9B9F3EA-598F-E9CB-C607-37492E7DBAAB}"/>
              </a:ext>
            </a:extLst>
          </p:cNvPr>
          <p:cNvSpPr>
            <a:spLocks noGrp="1" noChangeArrowheads="1"/>
          </p:cNvSpPr>
          <p:nvPr>
            <p:ph type="sldNum" sz="quarter" idx="12"/>
          </p:nvPr>
        </p:nvSpPr>
        <p:spPr>
          <a:ln/>
        </p:spPr>
        <p:txBody>
          <a:bodyPr/>
          <a:lstStyle>
            <a:lvl1pPr>
              <a:defRPr/>
            </a:lvl1pPr>
          </a:lstStyle>
          <a:p>
            <a:pPr>
              <a:defRPr/>
            </a:pPr>
            <a:r>
              <a:rPr lang="it-IT" altLang="it-IT"/>
              <a:t>Pagina </a:t>
            </a:r>
            <a:fld id="{14E831BE-31AD-48DB-8ED5-AF3FFE43B60A}" type="slidenum">
              <a:rPr lang="it-IT" altLang="it-IT" smtClean="0"/>
              <a:pPr>
                <a:defRPr/>
              </a:pPr>
              <a:t>‹#›</a:t>
            </a:fld>
            <a:endParaRPr lang="it-IT" altLang="it-IT"/>
          </a:p>
        </p:txBody>
      </p:sp>
    </p:spTree>
    <p:extLst>
      <p:ext uri="{BB962C8B-B14F-4D97-AF65-F5344CB8AC3E}">
        <p14:creationId xmlns:p14="http://schemas.microsoft.com/office/powerpoint/2010/main" val="4074209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esto 2"/>
          <p:cNvSpPr>
            <a:spLocks noGrp="1"/>
          </p:cNvSpPr>
          <p:nvPr>
            <p:ph type="body" sz="half" idx="1"/>
          </p:nvPr>
        </p:nvSpPr>
        <p:spPr>
          <a:xfrm>
            <a:off x="1116013" y="1752600"/>
            <a:ext cx="3703637" cy="411480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DE77DBE7-3A7C-DADC-95C2-9D3761E22B7A}"/>
              </a:ext>
            </a:extLst>
          </p:cNvPr>
          <p:cNvSpPr>
            <a:spLocks noGrp="1" noChangeArrowheads="1"/>
          </p:cNvSpPr>
          <p:nvPr>
            <p:ph type="dt" sz="half" idx="10"/>
          </p:nvPr>
        </p:nvSpPr>
        <p:spPr>
          <a:ln/>
        </p:spPr>
        <p:txBody>
          <a:bodyPr/>
          <a:lstStyle>
            <a:lvl1pPr>
              <a:defRPr/>
            </a:lvl1pPr>
          </a:lstStyle>
          <a:p>
            <a:pPr>
              <a:defRPr/>
            </a:pPr>
            <a:fld id="{A3F2BDB5-C169-44A7-A8AB-8C142130834A}" type="datetime1">
              <a:rPr lang="it-IT" altLang="it-IT"/>
              <a:pPr>
                <a:defRPr/>
              </a:pPr>
              <a:t>25/01/2023</a:t>
            </a:fld>
            <a:endParaRPr lang="it-IT" altLang="it-IT"/>
          </a:p>
        </p:txBody>
      </p:sp>
      <p:sp>
        <p:nvSpPr>
          <p:cNvPr id="6" name="Rectangle 5">
            <a:extLst>
              <a:ext uri="{FF2B5EF4-FFF2-40B4-BE49-F238E27FC236}">
                <a16:creationId xmlns:a16="http://schemas.microsoft.com/office/drawing/2014/main" id="{135CDBF9-7123-AA8E-006E-2DB4D398BE47}"/>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8385A0FE-B19A-6031-7E75-80D3FA7962EB}"/>
              </a:ext>
            </a:extLst>
          </p:cNvPr>
          <p:cNvSpPr>
            <a:spLocks noGrp="1" noChangeArrowheads="1"/>
          </p:cNvSpPr>
          <p:nvPr>
            <p:ph type="sldNum" sz="quarter" idx="12"/>
          </p:nvPr>
        </p:nvSpPr>
        <p:spPr>
          <a:ln/>
        </p:spPr>
        <p:txBody>
          <a:bodyPr/>
          <a:lstStyle>
            <a:lvl1pPr>
              <a:defRPr/>
            </a:lvl1pPr>
          </a:lstStyle>
          <a:p>
            <a:pPr>
              <a:defRPr/>
            </a:pPr>
            <a:r>
              <a:rPr lang="it-IT" altLang="it-IT"/>
              <a:t>Pagina </a:t>
            </a:r>
            <a:fld id="{2C5DB60E-6944-4F95-AC2E-06163B219124}" type="slidenum">
              <a:rPr lang="it-IT" altLang="it-IT" smtClean="0"/>
              <a:pPr>
                <a:defRPr/>
              </a:pPr>
              <a:t>‹#›</a:t>
            </a:fld>
            <a:endParaRPr lang="it-IT" altLang="it-IT"/>
          </a:p>
        </p:txBody>
      </p:sp>
    </p:spTree>
    <p:extLst>
      <p:ext uri="{BB962C8B-B14F-4D97-AF65-F5344CB8AC3E}">
        <p14:creationId xmlns:p14="http://schemas.microsoft.com/office/powerpoint/2010/main" val="1888326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abella 2"/>
          <p:cNvSpPr>
            <a:spLocks noGrp="1"/>
          </p:cNvSpPr>
          <p:nvPr>
            <p:ph type="tbl"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28E2286B-0809-96AF-5CDB-1927DA85415D}"/>
              </a:ext>
            </a:extLst>
          </p:cNvPr>
          <p:cNvSpPr>
            <a:spLocks noGrp="1" noChangeArrowheads="1"/>
          </p:cNvSpPr>
          <p:nvPr>
            <p:ph type="dt" sz="half" idx="10"/>
          </p:nvPr>
        </p:nvSpPr>
        <p:spPr>
          <a:ln/>
        </p:spPr>
        <p:txBody>
          <a:bodyPr/>
          <a:lstStyle>
            <a:lvl1pPr>
              <a:defRPr/>
            </a:lvl1pPr>
          </a:lstStyle>
          <a:p>
            <a:pPr>
              <a:defRPr/>
            </a:pPr>
            <a:fld id="{C4BB32A0-BA63-419F-8E12-A86221DD4518}" type="datetime1">
              <a:rPr lang="it-IT" altLang="it-IT"/>
              <a:pPr>
                <a:defRPr/>
              </a:pPr>
              <a:t>25/01/2023</a:t>
            </a:fld>
            <a:endParaRPr lang="it-IT" altLang="it-IT"/>
          </a:p>
        </p:txBody>
      </p:sp>
      <p:sp>
        <p:nvSpPr>
          <p:cNvPr id="5" name="Rectangle 5">
            <a:extLst>
              <a:ext uri="{FF2B5EF4-FFF2-40B4-BE49-F238E27FC236}">
                <a16:creationId xmlns:a16="http://schemas.microsoft.com/office/drawing/2014/main" id="{6117B205-9E22-E888-3E8B-D52770C23E51}"/>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7EA8628A-25AB-E6B5-0B3A-080736F11C58}"/>
              </a:ext>
            </a:extLst>
          </p:cNvPr>
          <p:cNvSpPr>
            <a:spLocks noGrp="1" noChangeArrowheads="1"/>
          </p:cNvSpPr>
          <p:nvPr>
            <p:ph type="sldNum" sz="quarter" idx="12"/>
          </p:nvPr>
        </p:nvSpPr>
        <p:spPr>
          <a:ln/>
        </p:spPr>
        <p:txBody>
          <a:bodyPr/>
          <a:lstStyle>
            <a:lvl1pPr>
              <a:defRPr/>
            </a:lvl1pPr>
          </a:lstStyle>
          <a:p>
            <a:pPr>
              <a:defRPr/>
            </a:pPr>
            <a:r>
              <a:rPr lang="it-IT" altLang="it-IT"/>
              <a:t>Pagina </a:t>
            </a:r>
            <a:fld id="{4DB6398E-DAAF-4AF8-AB24-F0B4D54FBAC1}" type="slidenum">
              <a:rPr lang="it-IT" altLang="it-IT" smtClean="0"/>
              <a:pPr>
                <a:defRPr/>
              </a:pPr>
              <a:t>‹#›</a:t>
            </a:fld>
            <a:endParaRPr lang="it-IT" altLang="it-IT"/>
          </a:p>
        </p:txBody>
      </p:sp>
    </p:spTree>
    <p:extLst>
      <p:ext uri="{BB962C8B-B14F-4D97-AF65-F5344CB8AC3E}">
        <p14:creationId xmlns:p14="http://schemas.microsoft.com/office/powerpoint/2010/main" val="108963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grafico 2"/>
          <p:cNvSpPr>
            <a:spLocks noGrp="1"/>
          </p:cNvSpPr>
          <p:nvPr>
            <p:ph type="chart"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86697BF0-C93A-A56D-22F9-4CA8EEE2B047}"/>
              </a:ext>
            </a:extLst>
          </p:cNvPr>
          <p:cNvSpPr>
            <a:spLocks noGrp="1" noChangeArrowheads="1"/>
          </p:cNvSpPr>
          <p:nvPr>
            <p:ph type="dt" sz="half" idx="10"/>
          </p:nvPr>
        </p:nvSpPr>
        <p:spPr>
          <a:ln/>
        </p:spPr>
        <p:txBody>
          <a:bodyPr/>
          <a:lstStyle>
            <a:lvl1pPr>
              <a:defRPr/>
            </a:lvl1pPr>
          </a:lstStyle>
          <a:p>
            <a:pPr>
              <a:defRPr/>
            </a:pPr>
            <a:fld id="{62BF58D9-C8A4-4327-8652-3A58F9882EDE}" type="datetime1">
              <a:rPr lang="it-IT" altLang="it-IT"/>
              <a:pPr>
                <a:defRPr/>
              </a:pPr>
              <a:t>25/01/2023</a:t>
            </a:fld>
            <a:endParaRPr lang="it-IT" altLang="it-IT"/>
          </a:p>
        </p:txBody>
      </p:sp>
      <p:sp>
        <p:nvSpPr>
          <p:cNvPr id="5" name="Rectangle 5">
            <a:extLst>
              <a:ext uri="{FF2B5EF4-FFF2-40B4-BE49-F238E27FC236}">
                <a16:creationId xmlns:a16="http://schemas.microsoft.com/office/drawing/2014/main" id="{91510AA0-AD36-BE78-A83B-8C9C10B15E09}"/>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D0F57A89-F7AB-7D2B-EB34-DA56B0275F34}"/>
              </a:ext>
            </a:extLst>
          </p:cNvPr>
          <p:cNvSpPr>
            <a:spLocks noGrp="1" noChangeArrowheads="1"/>
          </p:cNvSpPr>
          <p:nvPr>
            <p:ph type="sldNum" sz="quarter" idx="12"/>
          </p:nvPr>
        </p:nvSpPr>
        <p:spPr>
          <a:ln/>
        </p:spPr>
        <p:txBody>
          <a:bodyPr/>
          <a:lstStyle>
            <a:lvl1pPr>
              <a:defRPr/>
            </a:lvl1pPr>
          </a:lstStyle>
          <a:p>
            <a:pPr>
              <a:defRPr/>
            </a:pPr>
            <a:r>
              <a:rPr lang="it-IT" altLang="it-IT"/>
              <a:t>Pagina </a:t>
            </a:r>
            <a:fld id="{9AEC0F08-6912-4F9B-BF69-720B47F172A4}" type="slidenum">
              <a:rPr lang="it-IT" altLang="it-IT" smtClean="0"/>
              <a:pPr>
                <a:defRPr/>
              </a:pPr>
              <a:t>‹#›</a:t>
            </a:fld>
            <a:endParaRPr lang="it-IT" altLang="it-IT"/>
          </a:p>
        </p:txBody>
      </p:sp>
    </p:spTree>
    <p:extLst>
      <p:ext uri="{BB962C8B-B14F-4D97-AF65-F5344CB8AC3E}">
        <p14:creationId xmlns:p14="http://schemas.microsoft.com/office/powerpoint/2010/main" val="178229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5416FF8A-DED6-2A97-F914-27B6A5A9B999}"/>
              </a:ext>
            </a:extLst>
          </p:cNvPr>
          <p:cNvSpPr>
            <a:spLocks noGrp="1" noChangeArrowheads="1"/>
          </p:cNvSpPr>
          <p:nvPr>
            <p:ph type="dt" sz="half" idx="10"/>
          </p:nvPr>
        </p:nvSpPr>
        <p:spPr>
          <a:ln/>
        </p:spPr>
        <p:txBody>
          <a:bodyPr/>
          <a:lstStyle>
            <a:lvl1pPr>
              <a:defRPr/>
            </a:lvl1pPr>
          </a:lstStyle>
          <a:p>
            <a:pPr>
              <a:defRPr/>
            </a:pPr>
            <a:fld id="{50DBD96E-BA16-4110-89CA-FD4B7FDD4167}" type="datetime1">
              <a:rPr lang="it-IT" altLang="it-IT"/>
              <a:pPr>
                <a:defRPr/>
              </a:pPr>
              <a:t>25/01/2023</a:t>
            </a:fld>
            <a:endParaRPr lang="it-IT" altLang="it-IT"/>
          </a:p>
        </p:txBody>
      </p:sp>
      <p:sp>
        <p:nvSpPr>
          <p:cNvPr id="5" name="Rectangle 5">
            <a:extLst>
              <a:ext uri="{FF2B5EF4-FFF2-40B4-BE49-F238E27FC236}">
                <a16:creationId xmlns:a16="http://schemas.microsoft.com/office/drawing/2014/main" id="{928E595A-11F2-0263-B837-75871B53B5D3}"/>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DB9714BE-07A7-A55E-0263-87B39B478DA1}"/>
              </a:ext>
            </a:extLst>
          </p:cNvPr>
          <p:cNvSpPr>
            <a:spLocks noGrp="1" noChangeArrowheads="1"/>
          </p:cNvSpPr>
          <p:nvPr>
            <p:ph type="sldNum" sz="quarter" idx="12"/>
          </p:nvPr>
        </p:nvSpPr>
        <p:spPr>
          <a:ln/>
        </p:spPr>
        <p:txBody>
          <a:bodyPr/>
          <a:lstStyle>
            <a:lvl1pPr>
              <a:defRPr/>
            </a:lvl1pPr>
          </a:lstStyle>
          <a:p>
            <a:pPr>
              <a:defRPr/>
            </a:pPr>
            <a:r>
              <a:rPr lang="it-IT" altLang="it-IT"/>
              <a:t>Pagina </a:t>
            </a:r>
            <a:fld id="{8E92215F-D910-4F58-A09D-2FD03640EDF3}" type="slidenum">
              <a:rPr lang="it-IT" altLang="it-IT" smtClean="0"/>
              <a:pPr>
                <a:defRPr/>
              </a:pPr>
              <a:t>‹#›</a:t>
            </a:fld>
            <a:endParaRPr lang="it-IT" altLang="it-IT"/>
          </a:p>
        </p:txBody>
      </p:sp>
    </p:spTree>
    <p:extLst>
      <p:ext uri="{BB962C8B-B14F-4D97-AF65-F5344CB8AC3E}">
        <p14:creationId xmlns:p14="http://schemas.microsoft.com/office/powerpoint/2010/main" val="522985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Modifica gli stili del testo dello schema</a:t>
            </a:r>
          </a:p>
        </p:txBody>
      </p:sp>
      <p:sp>
        <p:nvSpPr>
          <p:cNvPr id="4" name="Rectangle 4">
            <a:extLst>
              <a:ext uri="{FF2B5EF4-FFF2-40B4-BE49-F238E27FC236}">
                <a16:creationId xmlns:a16="http://schemas.microsoft.com/office/drawing/2014/main" id="{CB3B9536-4D1E-54A9-603C-5900D0DE3271}"/>
              </a:ext>
            </a:extLst>
          </p:cNvPr>
          <p:cNvSpPr>
            <a:spLocks noGrp="1" noChangeArrowheads="1"/>
          </p:cNvSpPr>
          <p:nvPr>
            <p:ph type="dt" sz="half" idx="10"/>
          </p:nvPr>
        </p:nvSpPr>
        <p:spPr>
          <a:ln/>
        </p:spPr>
        <p:txBody>
          <a:bodyPr/>
          <a:lstStyle>
            <a:lvl1pPr>
              <a:defRPr/>
            </a:lvl1pPr>
          </a:lstStyle>
          <a:p>
            <a:pPr>
              <a:defRPr/>
            </a:pPr>
            <a:fld id="{C1F1D93C-8361-447F-A7AD-61533768A8E1}" type="datetime1">
              <a:rPr lang="it-IT" altLang="it-IT"/>
              <a:pPr>
                <a:defRPr/>
              </a:pPr>
              <a:t>25/01/2023</a:t>
            </a:fld>
            <a:endParaRPr lang="it-IT" altLang="it-IT"/>
          </a:p>
        </p:txBody>
      </p:sp>
      <p:sp>
        <p:nvSpPr>
          <p:cNvPr id="5" name="Rectangle 5">
            <a:extLst>
              <a:ext uri="{FF2B5EF4-FFF2-40B4-BE49-F238E27FC236}">
                <a16:creationId xmlns:a16="http://schemas.microsoft.com/office/drawing/2014/main" id="{7E357B59-F0FD-9B43-A440-DA8DBF8DE62F}"/>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879D1742-B525-FFB4-5BFC-C15357B0D227}"/>
              </a:ext>
            </a:extLst>
          </p:cNvPr>
          <p:cNvSpPr>
            <a:spLocks noGrp="1" noChangeArrowheads="1"/>
          </p:cNvSpPr>
          <p:nvPr>
            <p:ph type="sldNum" sz="quarter" idx="12"/>
          </p:nvPr>
        </p:nvSpPr>
        <p:spPr>
          <a:ln/>
        </p:spPr>
        <p:txBody>
          <a:bodyPr/>
          <a:lstStyle>
            <a:lvl1pPr>
              <a:defRPr/>
            </a:lvl1pPr>
          </a:lstStyle>
          <a:p>
            <a:pPr>
              <a:defRPr/>
            </a:pPr>
            <a:r>
              <a:rPr lang="it-IT" altLang="it-IT"/>
              <a:t>Pagina </a:t>
            </a:r>
            <a:fld id="{0E5B7038-6676-4895-8C9B-C48E3D7E8BB5}" type="slidenum">
              <a:rPr lang="it-IT" altLang="it-IT" smtClean="0"/>
              <a:pPr>
                <a:defRPr/>
              </a:pPr>
              <a:t>‹#›</a:t>
            </a:fld>
            <a:endParaRPr lang="it-IT" altLang="it-IT"/>
          </a:p>
        </p:txBody>
      </p:sp>
    </p:spTree>
    <p:extLst>
      <p:ext uri="{BB962C8B-B14F-4D97-AF65-F5344CB8AC3E}">
        <p14:creationId xmlns:p14="http://schemas.microsoft.com/office/powerpoint/2010/main" val="98290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3637" cy="411480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E5093731-7077-4E2A-7685-3805DB376227}"/>
              </a:ext>
            </a:extLst>
          </p:cNvPr>
          <p:cNvSpPr>
            <a:spLocks noGrp="1" noChangeArrowheads="1"/>
          </p:cNvSpPr>
          <p:nvPr>
            <p:ph type="dt" sz="half" idx="10"/>
          </p:nvPr>
        </p:nvSpPr>
        <p:spPr>
          <a:ln/>
        </p:spPr>
        <p:txBody>
          <a:bodyPr/>
          <a:lstStyle>
            <a:lvl1pPr>
              <a:defRPr/>
            </a:lvl1pPr>
          </a:lstStyle>
          <a:p>
            <a:pPr>
              <a:defRPr/>
            </a:pPr>
            <a:fld id="{9495C135-2E66-4255-80EE-3D03EFCBF111}" type="datetime1">
              <a:rPr lang="it-IT" altLang="it-IT"/>
              <a:pPr>
                <a:defRPr/>
              </a:pPr>
              <a:t>25/01/2023</a:t>
            </a:fld>
            <a:endParaRPr lang="it-IT" altLang="it-IT"/>
          </a:p>
        </p:txBody>
      </p:sp>
      <p:sp>
        <p:nvSpPr>
          <p:cNvPr id="6" name="Rectangle 5">
            <a:extLst>
              <a:ext uri="{FF2B5EF4-FFF2-40B4-BE49-F238E27FC236}">
                <a16:creationId xmlns:a16="http://schemas.microsoft.com/office/drawing/2014/main" id="{11BFE763-5212-C0F0-FD8E-BFB9E996668E}"/>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627A0DF2-852A-ACAC-01F4-6F48BA498074}"/>
              </a:ext>
            </a:extLst>
          </p:cNvPr>
          <p:cNvSpPr>
            <a:spLocks noGrp="1" noChangeArrowheads="1"/>
          </p:cNvSpPr>
          <p:nvPr>
            <p:ph type="sldNum" sz="quarter" idx="12"/>
          </p:nvPr>
        </p:nvSpPr>
        <p:spPr>
          <a:ln/>
        </p:spPr>
        <p:txBody>
          <a:bodyPr/>
          <a:lstStyle>
            <a:lvl1pPr>
              <a:defRPr/>
            </a:lvl1pPr>
          </a:lstStyle>
          <a:p>
            <a:pPr>
              <a:defRPr/>
            </a:pPr>
            <a:r>
              <a:rPr lang="it-IT" altLang="it-IT"/>
              <a:t>Pagina </a:t>
            </a:r>
            <a:fld id="{857B75CD-9F65-41FC-9B54-BA6ED2DA3AF9}" type="slidenum">
              <a:rPr lang="it-IT" altLang="it-IT" smtClean="0"/>
              <a:pPr>
                <a:defRPr/>
              </a:pPr>
              <a:t>‹#›</a:t>
            </a:fld>
            <a:endParaRPr lang="it-IT" altLang="it-IT"/>
          </a:p>
        </p:txBody>
      </p:sp>
    </p:spTree>
    <p:extLst>
      <p:ext uri="{BB962C8B-B14F-4D97-AF65-F5344CB8AC3E}">
        <p14:creationId xmlns:p14="http://schemas.microsoft.com/office/powerpoint/2010/main" val="3851836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C3BD7A5F-BC51-A4D3-877C-13B36607F47B}"/>
              </a:ext>
            </a:extLst>
          </p:cNvPr>
          <p:cNvSpPr>
            <a:spLocks noGrp="1" noChangeArrowheads="1"/>
          </p:cNvSpPr>
          <p:nvPr>
            <p:ph type="dt" sz="half" idx="10"/>
          </p:nvPr>
        </p:nvSpPr>
        <p:spPr>
          <a:ln/>
        </p:spPr>
        <p:txBody>
          <a:bodyPr/>
          <a:lstStyle>
            <a:lvl1pPr>
              <a:defRPr/>
            </a:lvl1pPr>
          </a:lstStyle>
          <a:p>
            <a:pPr>
              <a:defRPr/>
            </a:pPr>
            <a:fld id="{0E9CBBA0-4049-474D-8A52-70A02093EC81}" type="datetime1">
              <a:rPr lang="it-IT" altLang="it-IT"/>
              <a:pPr>
                <a:defRPr/>
              </a:pPr>
              <a:t>25/01/2023</a:t>
            </a:fld>
            <a:endParaRPr lang="it-IT" altLang="it-IT"/>
          </a:p>
        </p:txBody>
      </p:sp>
      <p:sp>
        <p:nvSpPr>
          <p:cNvPr id="8" name="Rectangle 5">
            <a:extLst>
              <a:ext uri="{FF2B5EF4-FFF2-40B4-BE49-F238E27FC236}">
                <a16:creationId xmlns:a16="http://schemas.microsoft.com/office/drawing/2014/main" id="{1006506F-0350-CC71-80FB-DE224FBEC0E0}"/>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9" name="Rectangle 6">
            <a:extLst>
              <a:ext uri="{FF2B5EF4-FFF2-40B4-BE49-F238E27FC236}">
                <a16:creationId xmlns:a16="http://schemas.microsoft.com/office/drawing/2014/main" id="{E6F6B4D5-50C4-6F9B-1D3B-D06938298E40}"/>
              </a:ext>
            </a:extLst>
          </p:cNvPr>
          <p:cNvSpPr>
            <a:spLocks noGrp="1" noChangeArrowheads="1"/>
          </p:cNvSpPr>
          <p:nvPr>
            <p:ph type="sldNum" sz="quarter" idx="12"/>
          </p:nvPr>
        </p:nvSpPr>
        <p:spPr>
          <a:ln/>
        </p:spPr>
        <p:txBody>
          <a:bodyPr/>
          <a:lstStyle>
            <a:lvl1pPr>
              <a:defRPr/>
            </a:lvl1pPr>
          </a:lstStyle>
          <a:p>
            <a:pPr>
              <a:defRPr/>
            </a:pPr>
            <a:r>
              <a:rPr lang="it-IT" altLang="it-IT"/>
              <a:t>Pagina </a:t>
            </a:r>
            <a:fld id="{274F0B72-ABC0-4DBC-90E2-382839BEDE20}" type="slidenum">
              <a:rPr lang="it-IT" altLang="it-IT" smtClean="0"/>
              <a:pPr>
                <a:defRPr/>
              </a:pPr>
              <a:t>‹#›</a:t>
            </a:fld>
            <a:endParaRPr lang="it-IT" altLang="it-IT"/>
          </a:p>
        </p:txBody>
      </p:sp>
    </p:spTree>
    <p:extLst>
      <p:ext uri="{BB962C8B-B14F-4D97-AF65-F5344CB8AC3E}">
        <p14:creationId xmlns:p14="http://schemas.microsoft.com/office/powerpoint/2010/main" val="3537698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FB9FA785-B793-47AB-769B-2C6205B25B9D}"/>
              </a:ext>
            </a:extLst>
          </p:cNvPr>
          <p:cNvSpPr>
            <a:spLocks noGrp="1" noChangeArrowheads="1"/>
          </p:cNvSpPr>
          <p:nvPr>
            <p:ph type="dt" sz="half" idx="10"/>
          </p:nvPr>
        </p:nvSpPr>
        <p:spPr>
          <a:ln/>
        </p:spPr>
        <p:txBody>
          <a:bodyPr/>
          <a:lstStyle>
            <a:lvl1pPr>
              <a:defRPr/>
            </a:lvl1pPr>
          </a:lstStyle>
          <a:p>
            <a:pPr>
              <a:defRPr/>
            </a:pPr>
            <a:fld id="{D7BEB346-6F6B-4B6E-99C4-BAD3D6FFE921}" type="datetime1">
              <a:rPr lang="it-IT" altLang="it-IT"/>
              <a:pPr>
                <a:defRPr/>
              </a:pPr>
              <a:t>25/01/2023</a:t>
            </a:fld>
            <a:endParaRPr lang="it-IT" altLang="it-IT"/>
          </a:p>
        </p:txBody>
      </p:sp>
      <p:sp>
        <p:nvSpPr>
          <p:cNvPr id="4" name="Rectangle 5">
            <a:extLst>
              <a:ext uri="{FF2B5EF4-FFF2-40B4-BE49-F238E27FC236}">
                <a16:creationId xmlns:a16="http://schemas.microsoft.com/office/drawing/2014/main" id="{44326E4F-60D5-77C2-8036-6C3B606FDE29}"/>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5" name="Rectangle 6">
            <a:extLst>
              <a:ext uri="{FF2B5EF4-FFF2-40B4-BE49-F238E27FC236}">
                <a16:creationId xmlns:a16="http://schemas.microsoft.com/office/drawing/2014/main" id="{9F359AE6-5DDF-1097-724B-9784F6706ED5}"/>
              </a:ext>
            </a:extLst>
          </p:cNvPr>
          <p:cNvSpPr>
            <a:spLocks noGrp="1" noChangeArrowheads="1"/>
          </p:cNvSpPr>
          <p:nvPr>
            <p:ph type="sldNum" sz="quarter" idx="12"/>
          </p:nvPr>
        </p:nvSpPr>
        <p:spPr>
          <a:ln/>
        </p:spPr>
        <p:txBody>
          <a:bodyPr/>
          <a:lstStyle>
            <a:lvl1pPr>
              <a:defRPr/>
            </a:lvl1pPr>
          </a:lstStyle>
          <a:p>
            <a:pPr>
              <a:defRPr/>
            </a:pPr>
            <a:r>
              <a:rPr lang="it-IT" altLang="it-IT"/>
              <a:t>Pagina </a:t>
            </a:r>
            <a:fld id="{61568366-9825-4E8B-A60A-CEB0A0B0BECC}" type="slidenum">
              <a:rPr lang="it-IT" altLang="it-IT" smtClean="0"/>
              <a:pPr>
                <a:defRPr/>
              </a:pPr>
              <a:t>‹#›</a:t>
            </a:fld>
            <a:endParaRPr lang="it-IT" altLang="it-IT"/>
          </a:p>
        </p:txBody>
      </p:sp>
    </p:spTree>
    <p:extLst>
      <p:ext uri="{BB962C8B-B14F-4D97-AF65-F5344CB8AC3E}">
        <p14:creationId xmlns:p14="http://schemas.microsoft.com/office/powerpoint/2010/main" val="2269974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18FEFC6-07E5-FBB4-EC60-4EC0BC28A77B}"/>
              </a:ext>
            </a:extLst>
          </p:cNvPr>
          <p:cNvSpPr>
            <a:spLocks noGrp="1" noChangeArrowheads="1"/>
          </p:cNvSpPr>
          <p:nvPr>
            <p:ph type="dt" sz="half" idx="10"/>
          </p:nvPr>
        </p:nvSpPr>
        <p:spPr>
          <a:ln/>
        </p:spPr>
        <p:txBody>
          <a:bodyPr/>
          <a:lstStyle>
            <a:lvl1pPr>
              <a:defRPr/>
            </a:lvl1pPr>
          </a:lstStyle>
          <a:p>
            <a:pPr>
              <a:defRPr/>
            </a:pPr>
            <a:fld id="{2664180B-BB0F-445E-AD24-2A975B26BB82}" type="datetime1">
              <a:rPr lang="it-IT" altLang="it-IT"/>
              <a:pPr>
                <a:defRPr/>
              </a:pPr>
              <a:t>25/01/2023</a:t>
            </a:fld>
            <a:endParaRPr lang="it-IT" altLang="it-IT"/>
          </a:p>
        </p:txBody>
      </p:sp>
      <p:sp>
        <p:nvSpPr>
          <p:cNvPr id="3" name="Rectangle 5">
            <a:extLst>
              <a:ext uri="{FF2B5EF4-FFF2-40B4-BE49-F238E27FC236}">
                <a16:creationId xmlns:a16="http://schemas.microsoft.com/office/drawing/2014/main" id="{F95121DD-CCA7-C4D2-0813-9C6C32EEE0A7}"/>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4" name="Rectangle 6">
            <a:extLst>
              <a:ext uri="{FF2B5EF4-FFF2-40B4-BE49-F238E27FC236}">
                <a16:creationId xmlns:a16="http://schemas.microsoft.com/office/drawing/2014/main" id="{A331DFEF-861C-04ED-903B-12E22F0544FD}"/>
              </a:ext>
            </a:extLst>
          </p:cNvPr>
          <p:cNvSpPr>
            <a:spLocks noGrp="1" noChangeArrowheads="1"/>
          </p:cNvSpPr>
          <p:nvPr>
            <p:ph type="sldNum" sz="quarter" idx="12"/>
          </p:nvPr>
        </p:nvSpPr>
        <p:spPr>
          <a:ln/>
        </p:spPr>
        <p:txBody>
          <a:bodyPr/>
          <a:lstStyle>
            <a:lvl1pPr>
              <a:defRPr/>
            </a:lvl1pPr>
          </a:lstStyle>
          <a:p>
            <a:pPr>
              <a:defRPr/>
            </a:pPr>
            <a:r>
              <a:rPr lang="it-IT" altLang="it-IT"/>
              <a:t>Pagina </a:t>
            </a:r>
            <a:fld id="{0373115F-B9CC-4E75-9DAF-1000D4FA414A}" type="slidenum">
              <a:rPr lang="it-IT" altLang="it-IT" smtClean="0"/>
              <a:pPr>
                <a:defRPr/>
              </a:pPr>
              <a:t>‹#›</a:t>
            </a:fld>
            <a:endParaRPr lang="it-IT" altLang="it-IT"/>
          </a:p>
        </p:txBody>
      </p:sp>
    </p:spTree>
    <p:extLst>
      <p:ext uri="{BB962C8B-B14F-4D97-AF65-F5344CB8AC3E}">
        <p14:creationId xmlns:p14="http://schemas.microsoft.com/office/powerpoint/2010/main" val="2524760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Rectangle 4">
            <a:extLst>
              <a:ext uri="{FF2B5EF4-FFF2-40B4-BE49-F238E27FC236}">
                <a16:creationId xmlns:a16="http://schemas.microsoft.com/office/drawing/2014/main" id="{7B3AB73D-2FFF-8934-A55B-94D295C2A236}"/>
              </a:ext>
            </a:extLst>
          </p:cNvPr>
          <p:cNvSpPr>
            <a:spLocks noGrp="1" noChangeArrowheads="1"/>
          </p:cNvSpPr>
          <p:nvPr>
            <p:ph type="dt" sz="half" idx="10"/>
          </p:nvPr>
        </p:nvSpPr>
        <p:spPr>
          <a:ln/>
        </p:spPr>
        <p:txBody>
          <a:bodyPr/>
          <a:lstStyle>
            <a:lvl1pPr>
              <a:defRPr/>
            </a:lvl1pPr>
          </a:lstStyle>
          <a:p>
            <a:pPr>
              <a:defRPr/>
            </a:pPr>
            <a:fld id="{3A76EEC2-DFF9-46D1-9E7F-F5566A743DBB}" type="datetime1">
              <a:rPr lang="it-IT" altLang="it-IT"/>
              <a:pPr>
                <a:defRPr/>
              </a:pPr>
              <a:t>25/01/2023</a:t>
            </a:fld>
            <a:endParaRPr lang="it-IT" altLang="it-IT"/>
          </a:p>
        </p:txBody>
      </p:sp>
      <p:sp>
        <p:nvSpPr>
          <p:cNvPr id="6" name="Rectangle 5">
            <a:extLst>
              <a:ext uri="{FF2B5EF4-FFF2-40B4-BE49-F238E27FC236}">
                <a16:creationId xmlns:a16="http://schemas.microsoft.com/office/drawing/2014/main" id="{E09A5666-3802-40EA-7CD7-06D6C6305B1B}"/>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ED22584E-9596-D8A2-4AD7-38FFAE91B024}"/>
              </a:ext>
            </a:extLst>
          </p:cNvPr>
          <p:cNvSpPr>
            <a:spLocks noGrp="1" noChangeArrowheads="1"/>
          </p:cNvSpPr>
          <p:nvPr>
            <p:ph type="sldNum" sz="quarter" idx="12"/>
          </p:nvPr>
        </p:nvSpPr>
        <p:spPr>
          <a:ln/>
        </p:spPr>
        <p:txBody>
          <a:bodyPr/>
          <a:lstStyle>
            <a:lvl1pPr>
              <a:defRPr/>
            </a:lvl1pPr>
          </a:lstStyle>
          <a:p>
            <a:pPr>
              <a:defRPr/>
            </a:pPr>
            <a:r>
              <a:rPr lang="it-IT" altLang="it-IT"/>
              <a:t>Pagina </a:t>
            </a:r>
            <a:fld id="{74BEA9E9-A2F8-4318-B2D1-3E5791190F48}" type="slidenum">
              <a:rPr lang="it-IT" altLang="it-IT" smtClean="0"/>
              <a:pPr>
                <a:defRPr/>
              </a:pPr>
              <a:t>‹#›</a:t>
            </a:fld>
            <a:endParaRPr lang="it-IT" altLang="it-IT"/>
          </a:p>
        </p:txBody>
      </p:sp>
    </p:spTree>
    <p:extLst>
      <p:ext uri="{BB962C8B-B14F-4D97-AF65-F5344CB8AC3E}">
        <p14:creationId xmlns:p14="http://schemas.microsoft.com/office/powerpoint/2010/main" val="397654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Rectangle 4">
            <a:extLst>
              <a:ext uri="{FF2B5EF4-FFF2-40B4-BE49-F238E27FC236}">
                <a16:creationId xmlns:a16="http://schemas.microsoft.com/office/drawing/2014/main" id="{543676FF-7BB9-9BA4-B1CD-37E5670AC029}"/>
              </a:ext>
            </a:extLst>
          </p:cNvPr>
          <p:cNvSpPr>
            <a:spLocks noGrp="1" noChangeArrowheads="1"/>
          </p:cNvSpPr>
          <p:nvPr>
            <p:ph type="dt" sz="half" idx="10"/>
          </p:nvPr>
        </p:nvSpPr>
        <p:spPr>
          <a:ln/>
        </p:spPr>
        <p:txBody>
          <a:bodyPr/>
          <a:lstStyle>
            <a:lvl1pPr>
              <a:defRPr/>
            </a:lvl1pPr>
          </a:lstStyle>
          <a:p>
            <a:pPr>
              <a:defRPr/>
            </a:pPr>
            <a:fld id="{7F20B246-A9B7-4481-BC8F-6F79AC368507}" type="datetime1">
              <a:rPr lang="it-IT" altLang="it-IT"/>
              <a:pPr>
                <a:defRPr/>
              </a:pPr>
              <a:t>25/01/2023</a:t>
            </a:fld>
            <a:endParaRPr lang="it-IT" altLang="it-IT"/>
          </a:p>
        </p:txBody>
      </p:sp>
      <p:sp>
        <p:nvSpPr>
          <p:cNvPr id="6" name="Rectangle 5">
            <a:extLst>
              <a:ext uri="{FF2B5EF4-FFF2-40B4-BE49-F238E27FC236}">
                <a16:creationId xmlns:a16="http://schemas.microsoft.com/office/drawing/2014/main" id="{6EC3F1E5-839F-FA75-030F-D2675727F8F6}"/>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9ED72423-C88E-5291-67A8-C7CE0011DA34}"/>
              </a:ext>
            </a:extLst>
          </p:cNvPr>
          <p:cNvSpPr>
            <a:spLocks noGrp="1" noChangeArrowheads="1"/>
          </p:cNvSpPr>
          <p:nvPr>
            <p:ph type="sldNum" sz="quarter" idx="12"/>
          </p:nvPr>
        </p:nvSpPr>
        <p:spPr>
          <a:ln/>
        </p:spPr>
        <p:txBody>
          <a:bodyPr/>
          <a:lstStyle>
            <a:lvl1pPr>
              <a:defRPr/>
            </a:lvl1pPr>
          </a:lstStyle>
          <a:p>
            <a:pPr>
              <a:defRPr/>
            </a:pPr>
            <a:r>
              <a:rPr lang="it-IT" altLang="it-IT"/>
              <a:t>Pagina </a:t>
            </a:r>
            <a:fld id="{152E766C-105E-4757-8B02-E906D93EE371}" type="slidenum">
              <a:rPr lang="it-IT" altLang="it-IT" smtClean="0"/>
              <a:pPr>
                <a:defRPr/>
              </a:pPr>
              <a:t>‹#›</a:t>
            </a:fld>
            <a:endParaRPr lang="it-IT" altLang="it-IT"/>
          </a:p>
        </p:txBody>
      </p:sp>
    </p:spTree>
    <p:extLst>
      <p:ext uri="{BB962C8B-B14F-4D97-AF65-F5344CB8AC3E}">
        <p14:creationId xmlns:p14="http://schemas.microsoft.com/office/powerpoint/2010/main" val="1491769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097D351B-E408-D999-0C41-8C4FF8244F69}"/>
              </a:ext>
            </a:extLst>
          </p:cNvPr>
          <p:cNvGrpSpPr>
            <a:grpSpLocks/>
          </p:cNvGrpSpPr>
          <p:nvPr/>
        </p:nvGrpSpPr>
        <p:grpSpPr bwMode="auto">
          <a:xfrm>
            <a:off x="0" y="6096000"/>
            <a:ext cx="9144000" cy="762000"/>
            <a:chOff x="0" y="3840"/>
            <a:chExt cx="5760" cy="480"/>
          </a:xfrm>
        </p:grpSpPr>
        <p:sp>
          <p:nvSpPr>
            <p:cNvPr id="1032" name="Rectangle 13">
              <a:extLst>
                <a:ext uri="{FF2B5EF4-FFF2-40B4-BE49-F238E27FC236}">
                  <a16:creationId xmlns:a16="http://schemas.microsoft.com/office/drawing/2014/main" id="{9EB6797E-250A-D2A3-4BB3-67E6A00C71E2}"/>
                </a:ext>
              </a:extLst>
            </p:cNvPr>
            <p:cNvSpPr>
              <a:spLocks noChangeArrowheads="1"/>
            </p:cNvSpPr>
            <p:nvPr userDrawn="1"/>
          </p:nvSpPr>
          <p:spPr bwMode="auto">
            <a:xfrm>
              <a:off x="0" y="3984"/>
              <a:ext cx="5760" cy="336"/>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sp>
          <p:nvSpPr>
            <p:cNvPr id="1033" name="Rectangle 14">
              <a:extLst>
                <a:ext uri="{FF2B5EF4-FFF2-40B4-BE49-F238E27FC236}">
                  <a16:creationId xmlns:a16="http://schemas.microsoft.com/office/drawing/2014/main" id="{E09EF660-E11E-512C-2EBE-1639C5BCFB09}"/>
                </a:ext>
              </a:extLst>
            </p:cNvPr>
            <p:cNvSpPr>
              <a:spLocks noChangeArrowheads="1"/>
            </p:cNvSpPr>
            <p:nvPr userDrawn="1"/>
          </p:nvSpPr>
          <p:spPr bwMode="auto">
            <a:xfrm>
              <a:off x="768" y="3840"/>
              <a:ext cx="4992" cy="480"/>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grpSp>
      <p:sp>
        <p:nvSpPr>
          <p:cNvPr id="1027" name="Rectangle 2">
            <a:extLst>
              <a:ext uri="{FF2B5EF4-FFF2-40B4-BE49-F238E27FC236}">
                <a16:creationId xmlns:a16="http://schemas.microsoft.com/office/drawing/2014/main" id="{86D2B2DD-BE33-F9CC-ADC1-FF8E394B6F5F}"/>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816B15BE-90AA-2431-9169-7F1A9C3CD2AE}"/>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2" name="Rectangle 4">
            <a:extLst>
              <a:ext uri="{FF2B5EF4-FFF2-40B4-BE49-F238E27FC236}">
                <a16:creationId xmlns:a16="http://schemas.microsoft.com/office/drawing/2014/main" id="{0F155624-E268-593F-4C5B-E06326AC1EFD}"/>
              </a:ext>
            </a:extLst>
          </p:cNvPr>
          <p:cNvSpPr>
            <a:spLocks noGrp="1" noChangeArrowheads="1"/>
          </p:cNvSpPr>
          <p:nvPr>
            <p:ph type="dt" sz="half" idx="2"/>
          </p:nvPr>
        </p:nvSpPr>
        <p:spPr bwMode="auto">
          <a:xfrm>
            <a:off x="43434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1100"/>
            </a:lvl1pPr>
          </a:lstStyle>
          <a:p>
            <a:pPr>
              <a:defRPr/>
            </a:pPr>
            <a:fld id="{73BDABA4-6C82-4563-A8D5-78FA32C06F5C}" type="datetime1">
              <a:rPr lang="it-IT" altLang="it-IT"/>
              <a:pPr>
                <a:defRPr/>
              </a:pPr>
              <a:t>25/01/2023</a:t>
            </a:fld>
            <a:endParaRPr lang="it-IT" altLang="it-IT"/>
          </a:p>
        </p:txBody>
      </p:sp>
      <p:sp>
        <p:nvSpPr>
          <p:cNvPr id="1029" name="Rectangle 5">
            <a:extLst>
              <a:ext uri="{FF2B5EF4-FFF2-40B4-BE49-F238E27FC236}">
                <a16:creationId xmlns:a16="http://schemas.microsoft.com/office/drawing/2014/main" id="{736A2B08-9178-2F66-F43E-A3F9A0D03B31}"/>
              </a:ext>
            </a:extLst>
          </p:cNvPr>
          <p:cNvSpPr>
            <a:spLocks noGrp="1" noChangeArrowheads="1"/>
          </p:cNvSpPr>
          <p:nvPr>
            <p:ph type="ftr" sz="quarter" idx="3"/>
          </p:nvPr>
        </p:nvSpPr>
        <p:spPr bwMode="auto">
          <a:xfrm>
            <a:off x="1219200" y="6146800"/>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100"/>
            </a:lvl1pPr>
          </a:lstStyle>
          <a:p>
            <a:pPr>
              <a:defRPr/>
            </a:pPr>
            <a:r>
              <a:rPr lang="it-IT" altLang="it-IT"/>
              <a:t>Titolo Presentazione</a:t>
            </a:r>
          </a:p>
        </p:txBody>
      </p:sp>
      <p:sp>
        <p:nvSpPr>
          <p:cNvPr id="1030" name="Rectangle 6">
            <a:extLst>
              <a:ext uri="{FF2B5EF4-FFF2-40B4-BE49-F238E27FC236}">
                <a16:creationId xmlns:a16="http://schemas.microsoft.com/office/drawing/2014/main" id="{D166E8AF-61CD-47D2-DEA7-F4869BCC89C4}"/>
              </a:ext>
            </a:extLst>
          </p:cNvPr>
          <p:cNvSpPr>
            <a:spLocks noGrp="1" noChangeArrowheads="1"/>
          </p:cNvSpPr>
          <p:nvPr>
            <p:ph type="sldNum" sz="quarter" idx="4"/>
          </p:nvPr>
        </p:nvSpPr>
        <p:spPr bwMode="auto">
          <a:xfrm>
            <a:off x="65532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100"/>
            </a:lvl1pPr>
          </a:lstStyle>
          <a:p>
            <a:pPr>
              <a:defRPr/>
            </a:pPr>
            <a:r>
              <a:rPr lang="it-IT" altLang="it-IT"/>
              <a:t>Pagina </a:t>
            </a:r>
            <a:fld id="{E87B9F01-392C-4BBA-98CF-245968ADE5F7}" type="slidenum">
              <a:rPr lang="it-IT" altLang="it-IT" smtClean="0"/>
              <a:pPr>
                <a:defRPr/>
              </a:pPr>
              <a:t>‹#›</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0.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0.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jpe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8" name="Rectangle 11">
            <a:extLst>
              <a:ext uri="{FF2B5EF4-FFF2-40B4-BE49-F238E27FC236}">
                <a16:creationId xmlns:a16="http://schemas.microsoft.com/office/drawing/2014/main" id="{DCDE7E40-0F9D-CE41-8640-A4A1DF2D58F9}"/>
              </a:ext>
            </a:extLst>
          </p:cNvPr>
          <p:cNvSpPr>
            <a:spLocks noChangeArrowheads="1"/>
          </p:cNvSpPr>
          <p:nvPr/>
        </p:nvSpPr>
        <p:spPr bwMode="auto">
          <a:xfrm>
            <a:off x="-1" y="-33960"/>
            <a:ext cx="9141647"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it-IT" altLang="it-IT" sz="900" dirty="0">
              <a:solidFill>
                <a:schemeClr val="bg1"/>
              </a:solidFill>
            </a:endParaRPr>
          </a:p>
        </p:txBody>
      </p:sp>
      <p:sp>
        <p:nvSpPr>
          <p:cNvPr id="4100" name="Rectangle 3">
            <a:extLst>
              <a:ext uri="{FF2B5EF4-FFF2-40B4-BE49-F238E27FC236}">
                <a16:creationId xmlns:a16="http://schemas.microsoft.com/office/drawing/2014/main" id="{C862BD75-C5D3-9471-579D-5E5291ADFD9E}"/>
              </a:ext>
            </a:extLst>
          </p:cNvPr>
          <p:cNvSpPr>
            <a:spLocks noGrp="1" noChangeArrowheads="1"/>
          </p:cNvSpPr>
          <p:nvPr>
            <p:ph type="ctrTitle"/>
          </p:nvPr>
        </p:nvSpPr>
        <p:spPr>
          <a:xfrm>
            <a:off x="1475656" y="409574"/>
            <a:ext cx="6868244" cy="2036373"/>
          </a:xfrm>
        </p:spPr>
        <p:txBody>
          <a:bodyPr anchor="t"/>
          <a:lstStyle/>
          <a:p>
            <a:pPr eaLnBrk="1" hangingPunct="1"/>
            <a:r>
              <a:rPr lang="en-GB" altLang="en-US" sz="3200" dirty="0">
                <a:solidFill>
                  <a:schemeClr val="bg1"/>
                </a:solidFill>
                <a:latin typeface="Times New Roman" panose="02020603050405020304" pitchFamily="18" charset="0"/>
                <a:cs typeface="Times New Roman" panose="02020603050405020304" pitchFamily="18" charset="0"/>
              </a:rPr>
              <a:t>SOME ANALYSIS ON THE ANOMALIES OCCURING DURING ENTRY IN MARTIAN ATMOSPHERE</a:t>
            </a:r>
            <a:endParaRPr lang="it-IT" altLang="it-IT" sz="3200" dirty="0">
              <a:solidFill>
                <a:schemeClr val="bg1"/>
              </a:solidFill>
              <a:latin typeface="Times New Roman" panose="02020603050405020304" pitchFamily="18" charset="0"/>
              <a:cs typeface="Times New Roman" panose="02020603050405020304" pitchFamily="18" charset="0"/>
            </a:endParaRPr>
          </a:p>
        </p:txBody>
      </p:sp>
      <p:grpSp>
        <p:nvGrpSpPr>
          <p:cNvPr id="4101" name="Group 17">
            <a:extLst>
              <a:ext uri="{FF2B5EF4-FFF2-40B4-BE49-F238E27FC236}">
                <a16:creationId xmlns:a16="http://schemas.microsoft.com/office/drawing/2014/main" id="{90EFF0B0-17C9-B8D1-D395-C4E094FD2CE1}"/>
              </a:ext>
            </a:extLst>
          </p:cNvPr>
          <p:cNvGrpSpPr>
            <a:grpSpLocks/>
          </p:cNvGrpSpPr>
          <p:nvPr/>
        </p:nvGrpSpPr>
        <p:grpSpPr bwMode="auto">
          <a:xfrm>
            <a:off x="0" y="2724795"/>
            <a:ext cx="9144000" cy="4133205"/>
            <a:chOff x="0" y="1738"/>
            <a:chExt cx="5760" cy="2582"/>
          </a:xfrm>
        </p:grpSpPr>
        <p:pic>
          <p:nvPicPr>
            <p:cNvPr id="4103" name="Picture 15" descr="Fondino">
              <a:extLst>
                <a:ext uri="{FF2B5EF4-FFF2-40B4-BE49-F238E27FC236}">
                  <a16:creationId xmlns:a16="http://schemas.microsoft.com/office/drawing/2014/main" id="{7895FB47-FF59-1943-736D-DFAC5B697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3" descr="logo +marchio">
              <a:extLst>
                <a:ext uri="{FF2B5EF4-FFF2-40B4-BE49-F238E27FC236}">
                  <a16:creationId xmlns:a16="http://schemas.microsoft.com/office/drawing/2014/main" id="{826345E9-353C-A414-B4A8-911152D18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 y="2515"/>
              <a:ext cx="5614"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6" descr="fascia">
              <a:extLst>
                <a:ext uri="{FF2B5EF4-FFF2-40B4-BE49-F238E27FC236}">
                  <a16:creationId xmlns:a16="http://schemas.microsoft.com/office/drawing/2014/main" id="{EA9120E0-9E9C-5F3A-6E33-22E99D0AA3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4">
            <a:extLst>
              <a:ext uri="{FF2B5EF4-FFF2-40B4-BE49-F238E27FC236}">
                <a16:creationId xmlns:a16="http://schemas.microsoft.com/office/drawing/2014/main" id="{5F39BF06-C7DD-CA00-3FFE-9A7381D26E53}"/>
              </a:ext>
            </a:extLst>
          </p:cNvPr>
          <p:cNvSpPr>
            <a:spLocks noGrp="1" noChangeArrowheads="1"/>
          </p:cNvSpPr>
          <p:nvPr>
            <p:ph type="subTitle" idx="1"/>
          </p:nvPr>
        </p:nvSpPr>
        <p:spPr>
          <a:xfrm>
            <a:off x="5220073" y="3824093"/>
            <a:ext cx="3600400" cy="1655762"/>
          </a:xfrm>
        </p:spPr>
        <p:txBody>
          <a:bodyPr/>
          <a:lstStyle/>
          <a:p>
            <a:pPr algn="l" eaLnBrk="1" hangingPunct="1"/>
            <a:r>
              <a:rPr lang="it-IT" altLang="it-IT" sz="1200" b="1" dirty="0">
                <a:solidFill>
                  <a:schemeClr val="bg1"/>
                </a:solidFill>
              </a:rPr>
              <a:t>Candidate Name:  SOLOMON JEANAUSTIN </a:t>
            </a:r>
          </a:p>
          <a:p>
            <a:pPr algn="l" eaLnBrk="1" hangingPunct="1"/>
            <a:r>
              <a:rPr lang="it-IT" altLang="it-IT" sz="1200" b="1" dirty="0">
                <a:solidFill>
                  <a:schemeClr val="bg1"/>
                </a:solidFill>
              </a:rPr>
              <a:t>Academic Year : 2019-2022</a:t>
            </a:r>
          </a:p>
          <a:p>
            <a:pPr algn="l" eaLnBrk="1" hangingPunct="1"/>
            <a:r>
              <a:rPr lang="it-IT" altLang="it-IT" sz="1200" b="1" dirty="0">
                <a:solidFill>
                  <a:schemeClr val="bg1"/>
                </a:solidFill>
              </a:rPr>
              <a:t>Matricola: 1889683</a:t>
            </a:r>
          </a:p>
          <a:p>
            <a:pPr algn="l" eaLnBrk="1" hangingPunct="1"/>
            <a:r>
              <a:rPr lang="it-IT" altLang="it-IT" sz="1200" b="1" dirty="0">
                <a:solidFill>
                  <a:schemeClr val="bg1"/>
                </a:solidFill>
              </a:rPr>
              <a:t>Course: Ph.D in Energy and Environment</a:t>
            </a:r>
          </a:p>
          <a:p>
            <a:pPr algn="l" eaLnBrk="1" hangingPunct="1"/>
            <a:r>
              <a:rPr lang="it-IT" altLang="it-IT" sz="1200" b="1" dirty="0">
                <a:solidFill>
                  <a:schemeClr val="bg1"/>
                </a:solidFill>
              </a:rPr>
              <a:t>Cycle: XXXV</a:t>
            </a:r>
          </a:p>
          <a:p>
            <a:pPr algn="l" eaLnBrk="1" hangingPunct="1"/>
            <a:r>
              <a:rPr lang="it-IT" altLang="it-IT" sz="1200" b="1" dirty="0">
                <a:solidFill>
                  <a:schemeClr val="bg1"/>
                </a:solidFill>
              </a:rPr>
              <a:t>Supervisors:       1.  Prof. Paolo Teofilatto</a:t>
            </a:r>
          </a:p>
          <a:p>
            <a:pPr algn="l" eaLnBrk="1" hangingPunct="1"/>
            <a:r>
              <a:rPr lang="it-IT" altLang="it-IT" sz="1200" b="1" dirty="0">
                <a:solidFill>
                  <a:schemeClr val="bg1"/>
                </a:solidFill>
              </a:rPr>
              <a:t>                             2.  Prof. Antonella Ingenito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80F86F-6310-C667-73C7-4327B411FFAD}"/>
              </a:ext>
            </a:extLst>
          </p:cNvPr>
          <p:cNvSpPr>
            <a:spLocks noGrp="1"/>
          </p:cNvSpPr>
          <p:nvPr>
            <p:ph sz="half" idx="1"/>
          </p:nvPr>
        </p:nvSpPr>
        <p:spPr>
          <a:xfrm>
            <a:off x="-1" y="0"/>
            <a:ext cx="4343401" cy="6093296"/>
          </a:xfrm>
        </p:spPr>
        <p:txBody>
          <a:bodyPr/>
          <a:lstStyle/>
          <a:p>
            <a:pPr marL="0" indent="0">
              <a:buNone/>
            </a:pPr>
            <a:r>
              <a:rPr lang="en-GB" sz="1600" b="1" dirty="0"/>
              <a:t>Temperature</a:t>
            </a:r>
          </a:p>
          <a:p>
            <a:r>
              <a:rPr lang="en-GB" sz="1600" dirty="0"/>
              <a:t>Wider bow shock at front end of the capsule.</a:t>
            </a:r>
          </a:p>
          <a:p>
            <a:r>
              <a:rPr lang="en-GB" sz="1600" dirty="0"/>
              <a:t>Narrower shock layer at rear end of the capsule.</a:t>
            </a:r>
          </a:p>
          <a:p>
            <a:r>
              <a:rPr lang="en-GB" sz="1600" b="1" dirty="0" err="1"/>
              <a:t>T</a:t>
            </a:r>
            <a:r>
              <a:rPr lang="en-GB" sz="1100" b="1" dirty="0" err="1"/>
              <a:t>max</a:t>
            </a:r>
            <a:r>
              <a:rPr lang="en-GB" sz="1600" b="1" dirty="0"/>
              <a:t>= 346.87K</a:t>
            </a:r>
            <a:r>
              <a:rPr lang="en-GB" sz="1600" dirty="0"/>
              <a:t>.</a:t>
            </a:r>
          </a:p>
        </p:txBody>
      </p:sp>
      <p:sp>
        <p:nvSpPr>
          <p:cNvPr id="4" name="Content Placeholder 3">
            <a:extLst>
              <a:ext uri="{FF2B5EF4-FFF2-40B4-BE49-F238E27FC236}">
                <a16:creationId xmlns:a16="http://schemas.microsoft.com/office/drawing/2014/main" id="{299A971E-3E2E-2D1E-0D2B-71CABBBEAC21}"/>
              </a:ext>
            </a:extLst>
          </p:cNvPr>
          <p:cNvSpPr>
            <a:spLocks noGrp="1"/>
          </p:cNvSpPr>
          <p:nvPr>
            <p:ph sz="half" idx="2"/>
          </p:nvPr>
        </p:nvSpPr>
        <p:spPr>
          <a:xfrm>
            <a:off x="4572000" y="0"/>
            <a:ext cx="4572000" cy="5622003"/>
          </a:xfrm>
        </p:spPr>
        <p:txBody>
          <a:bodyPr/>
          <a:lstStyle/>
          <a:p>
            <a:pPr marL="0" indent="0">
              <a:buNone/>
            </a:pPr>
            <a:r>
              <a:rPr lang="en-GB" sz="1800" b="1" dirty="0"/>
              <a:t>Mach number</a:t>
            </a:r>
          </a:p>
          <a:p>
            <a:r>
              <a:rPr lang="en-GB" sz="1800" dirty="0"/>
              <a:t>Bow shock wave  at the1.5m from front end of the Schiaparelli EDM.</a:t>
            </a:r>
          </a:p>
          <a:p>
            <a:r>
              <a:rPr lang="en-GB" sz="1800" dirty="0"/>
              <a:t>Wider shock waves at lee side.</a:t>
            </a:r>
            <a:endParaRPr lang="en-GB" sz="1800" b="1" dirty="0"/>
          </a:p>
        </p:txBody>
      </p:sp>
      <p:sp>
        <p:nvSpPr>
          <p:cNvPr id="5" name="Date Placeholder 4">
            <a:extLst>
              <a:ext uri="{FF2B5EF4-FFF2-40B4-BE49-F238E27FC236}">
                <a16:creationId xmlns:a16="http://schemas.microsoft.com/office/drawing/2014/main" id="{2D1D9D76-0060-9365-DF45-CED92033AF41}"/>
              </a:ext>
            </a:extLst>
          </p:cNvPr>
          <p:cNvSpPr>
            <a:spLocks noGrp="1"/>
          </p:cNvSpPr>
          <p:nvPr>
            <p:ph type="dt" sz="half" idx="10"/>
          </p:nvPr>
        </p:nvSpPr>
        <p:spPr/>
        <p:txBody>
          <a:bodyPr/>
          <a:lstStyle/>
          <a:p>
            <a:pPr>
              <a:defRPr/>
            </a:pPr>
            <a:fld id="{9495C135-2E66-4255-80EE-3D03EFCBF111}" type="datetime1">
              <a:rPr lang="it-IT" altLang="it-IT" smtClean="0"/>
              <a:pPr>
                <a:defRPr/>
              </a:pPr>
              <a:t>25/01/2023</a:t>
            </a:fld>
            <a:endParaRPr lang="it-IT" altLang="it-IT"/>
          </a:p>
        </p:txBody>
      </p:sp>
      <p:sp>
        <p:nvSpPr>
          <p:cNvPr id="6" name="Footer Placeholder 5">
            <a:extLst>
              <a:ext uri="{FF2B5EF4-FFF2-40B4-BE49-F238E27FC236}">
                <a16:creationId xmlns:a16="http://schemas.microsoft.com/office/drawing/2014/main" id="{977C87D8-A5CF-72F9-B2CF-D777E64DBD0A}"/>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7" name="Slide Number Placeholder 6">
            <a:extLst>
              <a:ext uri="{FF2B5EF4-FFF2-40B4-BE49-F238E27FC236}">
                <a16:creationId xmlns:a16="http://schemas.microsoft.com/office/drawing/2014/main" id="{58E3163C-305F-C069-44F2-13E9CC4680E4}"/>
              </a:ext>
            </a:extLst>
          </p:cNvPr>
          <p:cNvSpPr>
            <a:spLocks noGrp="1"/>
          </p:cNvSpPr>
          <p:nvPr>
            <p:ph type="sldNum" sz="quarter" idx="12"/>
          </p:nvPr>
        </p:nvSpPr>
        <p:spPr/>
        <p:txBody>
          <a:bodyPr/>
          <a:lstStyle/>
          <a:p>
            <a:pPr>
              <a:defRPr/>
            </a:pPr>
            <a:r>
              <a:rPr lang="it-IT" altLang="it-IT"/>
              <a:t>Pagina </a:t>
            </a:r>
            <a:fld id="{857B75CD-9F65-41FC-9B54-BA6ED2DA3AF9}" type="slidenum">
              <a:rPr lang="it-IT" altLang="it-IT" smtClean="0"/>
              <a:pPr>
                <a:defRPr/>
              </a:pPr>
              <a:t>10</a:t>
            </a:fld>
            <a:endParaRPr lang="it-IT" altLang="it-IT"/>
          </a:p>
        </p:txBody>
      </p:sp>
      <p:pic>
        <p:nvPicPr>
          <p:cNvPr id="8" name="Picture 7" descr="A picture containing diagram">
            <a:extLst>
              <a:ext uri="{FF2B5EF4-FFF2-40B4-BE49-F238E27FC236}">
                <a16:creationId xmlns:a16="http://schemas.microsoft.com/office/drawing/2014/main" id="{18F5AA79-CF9A-DA05-912D-60E278DB0900}"/>
              </a:ext>
            </a:extLst>
          </p:cNvPr>
          <p:cNvPicPr>
            <a:picLocks noChangeAspect="1"/>
          </p:cNvPicPr>
          <p:nvPr/>
        </p:nvPicPr>
        <p:blipFill rotWithShape="1">
          <a:blip r:embed="rId2">
            <a:extLst>
              <a:ext uri="{28A0092B-C50C-407E-A947-70E740481C1C}">
                <a14:useLocalDpi xmlns:a14="http://schemas.microsoft.com/office/drawing/2010/main" val="0"/>
              </a:ext>
            </a:extLst>
          </a:blip>
          <a:srcRect l="6869" r="3612" b="3286"/>
          <a:stretch/>
        </p:blipFill>
        <p:spPr bwMode="auto">
          <a:xfrm>
            <a:off x="2385834" y="1332171"/>
            <a:ext cx="2546206" cy="1561727"/>
          </a:xfrm>
          <a:prstGeom prst="rect">
            <a:avLst/>
          </a:prstGeom>
          <a:noFill/>
          <a:ln>
            <a:noFill/>
          </a:ln>
          <a:extLst>
            <a:ext uri="{53640926-AAD7-44D8-BBD7-CCE9431645EC}">
              <a14:shadowObscured xmlns:a14="http://schemas.microsoft.com/office/drawing/2010/main"/>
            </a:ext>
          </a:extLst>
        </p:spPr>
      </p:pic>
      <p:pic>
        <p:nvPicPr>
          <p:cNvPr id="10" name="Picture 9" descr="Chart">
            <a:extLst>
              <a:ext uri="{FF2B5EF4-FFF2-40B4-BE49-F238E27FC236}">
                <a16:creationId xmlns:a16="http://schemas.microsoft.com/office/drawing/2014/main" id="{0676AFF0-CEF7-EFD4-9220-75AC3BB82C0A}"/>
              </a:ext>
            </a:extLst>
          </p:cNvPr>
          <p:cNvPicPr>
            <a:picLocks noChangeAspect="1"/>
          </p:cNvPicPr>
          <p:nvPr/>
        </p:nvPicPr>
        <p:blipFill rotWithShape="1">
          <a:blip r:embed="rId3">
            <a:extLst>
              <a:ext uri="{28A0092B-C50C-407E-A947-70E740481C1C}">
                <a14:useLocalDpi xmlns:a14="http://schemas.microsoft.com/office/drawing/2010/main" val="0"/>
              </a:ext>
            </a:extLst>
          </a:blip>
          <a:srcRect l="8642" r="4497"/>
          <a:stretch/>
        </p:blipFill>
        <p:spPr bwMode="auto">
          <a:xfrm>
            <a:off x="6444208" y="1363990"/>
            <a:ext cx="2546206" cy="1583412"/>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1AE2D936-34D2-51E9-87E7-E780591700A4}"/>
              </a:ext>
            </a:extLst>
          </p:cNvPr>
          <p:cNvPicPr>
            <a:picLocks noChangeAspect="1"/>
          </p:cNvPicPr>
          <p:nvPr/>
        </p:nvPicPr>
        <p:blipFill>
          <a:blip r:embed="rId4"/>
          <a:stretch>
            <a:fillRect/>
          </a:stretch>
        </p:blipFill>
        <p:spPr>
          <a:xfrm>
            <a:off x="4932040" y="2947402"/>
            <a:ext cx="4221440" cy="3145894"/>
          </a:xfrm>
          <a:prstGeom prst="rect">
            <a:avLst/>
          </a:prstGeom>
        </p:spPr>
      </p:pic>
      <p:pic>
        <p:nvPicPr>
          <p:cNvPr id="11" name="Picture 10">
            <a:extLst>
              <a:ext uri="{FF2B5EF4-FFF2-40B4-BE49-F238E27FC236}">
                <a16:creationId xmlns:a16="http://schemas.microsoft.com/office/drawing/2014/main" id="{0750BE2C-A216-6A94-462C-80613B6DBD3A}"/>
              </a:ext>
            </a:extLst>
          </p:cNvPr>
          <p:cNvPicPr>
            <a:picLocks noChangeAspect="1"/>
          </p:cNvPicPr>
          <p:nvPr/>
        </p:nvPicPr>
        <p:blipFill>
          <a:blip r:embed="rId5"/>
          <a:stretch>
            <a:fillRect/>
          </a:stretch>
        </p:blipFill>
        <p:spPr>
          <a:xfrm>
            <a:off x="124727" y="2947402"/>
            <a:ext cx="4359643" cy="3082381"/>
          </a:xfrm>
          <a:prstGeom prst="rect">
            <a:avLst/>
          </a:prstGeom>
        </p:spPr>
      </p:pic>
    </p:spTree>
    <p:extLst>
      <p:ext uri="{BB962C8B-B14F-4D97-AF65-F5344CB8AC3E}">
        <p14:creationId xmlns:p14="http://schemas.microsoft.com/office/powerpoint/2010/main" val="595554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537B-E14D-C7C2-F5DE-27B9EA7B52DA}"/>
              </a:ext>
            </a:extLst>
          </p:cNvPr>
          <p:cNvSpPr>
            <a:spLocks noGrp="1"/>
          </p:cNvSpPr>
          <p:nvPr>
            <p:ph type="title"/>
          </p:nvPr>
        </p:nvSpPr>
        <p:spPr>
          <a:xfrm>
            <a:off x="37711" y="22832"/>
            <a:ext cx="7559675" cy="504825"/>
          </a:xfrm>
        </p:spPr>
        <p:txBody>
          <a:bodyPr/>
          <a:lstStyle/>
          <a:p>
            <a:r>
              <a:rPr lang="en-GB" sz="1800" dirty="0"/>
              <a:t>SCHIAPPARELLI CAPSULE AT </a:t>
            </a:r>
            <a:r>
              <a:rPr lang="el-GR" sz="1800" dirty="0"/>
              <a:t>α </a:t>
            </a:r>
            <a:r>
              <a:rPr lang="en-GB" sz="1800" dirty="0"/>
              <a:t>=0°AT REAL GAS</a:t>
            </a:r>
          </a:p>
        </p:txBody>
      </p:sp>
      <p:sp>
        <p:nvSpPr>
          <p:cNvPr id="3" name="Content Placeholder 2">
            <a:extLst>
              <a:ext uri="{FF2B5EF4-FFF2-40B4-BE49-F238E27FC236}">
                <a16:creationId xmlns:a16="http://schemas.microsoft.com/office/drawing/2014/main" id="{456EACD8-34A2-476C-6BB2-4F16C0690E87}"/>
              </a:ext>
            </a:extLst>
          </p:cNvPr>
          <p:cNvSpPr>
            <a:spLocks noGrp="1"/>
          </p:cNvSpPr>
          <p:nvPr>
            <p:ph sz="half" idx="1"/>
          </p:nvPr>
        </p:nvSpPr>
        <p:spPr>
          <a:xfrm>
            <a:off x="37711" y="404664"/>
            <a:ext cx="4077089" cy="5462736"/>
          </a:xfrm>
        </p:spPr>
        <p:txBody>
          <a:bodyPr/>
          <a:lstStyle/>
          <a:p>
            <a:pPr marL="0" indent="0">
              <a:buNone/>
            </a:pPr>
            <a:r>
              <a:rPr lang="en-IN" altLang="en-US" sz="1600" b="1" dirty="0"/>
              <a:t>Mass fraction of Ar  at H = 20km</a:t>
            </a:r>
          </a:p>
          <a:p>
            <a:r>
              <a:rPr lang="en-IN" altLang="en-US" sz="1600" dirty="0"/>
              <a:t>Shockwave from  sidewalls of the capsule.</a:t>
            </a:r>
          </a:p>
          <a:p>
            <a:r>
              <a:rPr lang="en-IN" altLang="en-US" sz="1600" dirty="0"/>
              <a:t>Narrower shockwave at rear end.</a:t>
            </a:r>
          </a:p>
          <a:p>
            <a:r>
              <a:rPr lang="en-IN" altLang="en-US" sz="1600" b="1" dirty="0"/>
              <a:t>Max Ar Mass frac is 0.065</a:t>
            </a:r>
          </a:p>
          <a:p>
            <a:pPr marL="0" indent="0">
              <a:buNone/>
            </a:pPr>
            <a:endParaRPr lang="en-GB" sz="1200" dirty="0"/>
          </a:p>
        </p:txBody>
      </p:sp>
      <p:sp>
        <p:nvSpPr>
          <p:cNvPr id="4" name="Content Placeholder 3">
            <a:extLst>
              <a:ext uri="{FF2B5EF4-FFF2-40B4-BE49-F238E27FC236}">
                <a16:creationId xmlns:a16="http://schemas.microsoft.com/office/drawing/2014/main" id="{1F643299-7029-DFED-98BD-7D7E879B4727}"/>
              </a:ext>
            </a:extLst>
          </p:cNvPr>
          <p:cNvSpPr>
            <a:spLocks noGrp="1"/>
          </p:cNvSpPr>
          <p:nvPr>
            <p:ph sz="half" idx="2"/>
          </p:nvPr>
        </p:nvSpPr>
        <p:spPr>
          <a:xfrm>
            <a:off x="4716017" y="404664"/>
            <a:ext cx="4390272" cy="5462736"/>
          </a:xfrm>
        </p:spPr>
        <p:txBody>
          <a:bodyPr/>
          <a:lstStyle/>
          <a:p>
            <a:pPr marL="0" indent="0">
              <a:buNone/>
            </a:pPr>
            <a:r>
              <a:rPr lang="en-IN" altLang="en-US" sz="1600" b="1" dirty="0"/>
              <a:t>Mass fraction of Ar  at H = 50km</a:t>
            </a:r>
          </a:p>
          <a:p>
            <a:r>
              <a:rPr lang="en-IN" altLang="en-US" sz="1600" dirty="0"/>
              <a:t>Powerful shockwave from sides of the capsule to rear body.</a:t>
            </a:r>
            <a:endParaRPr lang="en-GB" sz="1600" dirty="0"/>
          </a:p>
        </p:txBody>
      </p:sp>
      <p:sp>
        <p:nvSpPr>
          <p:cNvPr id="5" name="Date Placeholder 4">
            <a:extLst>
              <a:ext uri="{FF2B5EF4-FFF2-40B4-BE49-F238E27FC236}">
                <a16:creationId xmlns:a16="http://schemas.microsoft.com/office/drawing/2014/main" id="{B9D85E85-280E-DBC9-88A2-52CDAEDDDEEB}"/>
              </a:ext>
            </a:extLst>
          </p:cNvPr>
          <p:cNvSpPr>
            <a:spLocks noGrp="1"/>
          </p:cNvSpPr>
          <p:nvPr>
            <p:ph type="dt" sz="half" idx="10"/>
          </p:nvPr>
        </p:nvSpPr>
        <p:spPr/>
        <p:txBody>
          <a:bodyPr/>
          <a:lstStyle/>
          <a:p>
            <a:pPr>
              <a:defRPr/>
            </a:pPr>
            <a:fld id="{9495C135-2E66-4255-80EE-3D03EFCBF111}" type="datetime1">
              <a:rPr lang="it-IT" altLang="it-IT" smtClean="0"/>
              <a:pPr>
                <a:defRPr/>
              </a:pPr>
              <a:t>25/01/2023</a:t>
            </a:fld>
            <a:endParaRPr lang="it-IT" altLang="it-IT"/>
          </a:p>
        </p:txBody>
      </p:sp>
      <p:sp>
        <p:nvSpPr>
          <p:cNvPr id="6" name="Footer Placeholder 5">
            <a:extLst>
              <a:ext uri="{FF2B5EF4-FFF2-40B4-BE49-F238E27FC236}">
                <a16:creationId xmlns:a16="http://schemas.microsoft.com/office/drawing/2014/main" id="{6A12ECE6-AB97-049F-B644-9FAA9487106D}"/>
              </a:ext>
            </a:extLst>
          </p:cNvPr>
          <p:cNvSpPr>
            <a:spLocks noGrp="1"/>
          </p:cNvSpPr>
          <p:nvPr>
            <p:ph type="ftr" sz="quarter" idx="11"/>
          </p:nvPr>
        </p:nvSpPr>
        <p:spPr>
          <a:xfrm>
            <a:off x="1219200" y="6146800"/>
            <a:ext cx="3280792"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7" name="Slide Number Placeholder 6">
            <a:extLst>
              <a:ext uri="{FF2B5EF4-FFF2-40B4-BE49-F238E27FC236}">
                <a16:creationId xmlns:a16="http://schemas.microsoft.com/office/drawing/2014/main" id="{679E3304-674C-F467-906E-5D0F64F6820B}"/>
              </a:ext>
            </a:extLst>
          </p:cNvPr>
          <p:cNvSpPr>
            <a:spLocks noGrp="1"/>
          </p:cNvSpPr>
          <p:nvPr>
            <p:ph type="sldNum" sz="quarter" idx="12"/>
          </p:nvPr>
        </p:nvSpPr>
        <p:spPr/>
        <p:txBody>
          <a:bodyPr/>
          <a:lstStyle/>
          <a:p>
            <a:pPr>
              <a:defRPr/>
            </a:pPr>
            <a:r>
              <a:rPr lang="it-IT" altLang="it-IT"/>
              <a:t>Pagina </a:t>
            </a:r>
            <a:fld id="{857B75CD-9F65-41FC-9B54-BA6ED2DA3AF9}" type="slidenum">
              <a:rPr lang="it-IT" altLang="it-IT" smtClean="0"/>
              <a:pPr>
                <a:defRPr/>
              </a:pPr>
              <a:t>11</a:t>
            </a:fld>
            <a:endParaRPr lang="it-IT" altLang="it-IT"/>
          </a:p>
        </p:txBody>
      </p:sp>
      <p:pic>
        <p:nvPicPr>
          <p:cNvPr id="8" name="Picture 7" descr="A picture containing shape&#10;&#10;Description automatically generated">
            <a:extLst>
              <a:ext uri="{FF2B5EF4-FFF2-40B4-BE49-F238E27FC236}">
                <a16:creationId xmlns:a16="http://schemas.microsoft.com/office/drawing/2014/main" id="{40798593-EB93-8E7B-2EEC-3C90D04F05F3}"/>
              </a:ext>
            </a:extLst>
          </p:cNvPr>
          <p:cNvPicPr>
            <a:picLocks noChangeAspect="1"/>
          </p:cNvPicPr>
          <p:nvPr/>
        </p:nvPicPr>
        <p:blipFill rotWithShape="1">
          <a:blip r:embed="rId2">
            <a:extLst>
              <a:ext uri="{28A0092B-C50C-407E-A947-70E740481C1C}">
                <a14:useLocalDpi xmlns:a14="http://schemas.microsoft.com/office/drawing/2010/main" val="0"/>
              </a:ext>
            </a:extLst>
          </a:blip>
          <a:srcRect l="4476" t="4812" r="3014" b="3156"/>
          <a:stretch/>
        </p:blipFill>
        <p:spPr bwMode="auto">
          <a:xfrm>
            <a:off x="3585932" y="1305975"/>
            <a:ext cx="2250700" cy="1383781"/>
          </a:xfrm>
          <a:prstGeom prst="rect">
            <a:avLst/>
          </a:prstGeom>
          <a:noFill/>
          <a:ln>
            <a:noFill/>
          </a:ln>
        </p:spPr>
      </p:pic>
      <p:pic>
        <p:nvPicPr>
          <p:cNvPr id="9" name="Picture 8" descr="A picture containing graphical user interface">
            <a:extLst>
              <a:ext uri="{FF2B5EF4-FFF2-40B4-BE49-F238E27FC236}">
                <a16:creationId xmlns:a16="http://schemas.microsoft.com/office/drawing/2014/main" id="{0CDA2D5F-CE94-6831-7853-2C9CC4E09253}"/>
              </a:ext>
            </a:extLst>
          </p:cNvPr>
          <p:cNvPicPr>
            <a:picLocks noChangeAspect="1"/>
          </p:cNvPicPr>
          <p:nvPr/>
        </p:nvPicPr>
        <p:blipFill rotWithShape="1">
          <a:blip r:embed="rId3">
            <a:extLst>
              <a:ext uri="{28A0092B-C50C-407E-A947-70E740481C1C}">
                <a14:useLocalDpi xmlns:a14="http://schemas.microsoft.com/office/drawing/2010/main" val="0"/>
              </a:ext>
            </a:extLst>
          </a:blip>
          <a:srcRect l="4856" r="3305"/>
          <a:stretch/>
        </p:blipFill>
        <p:spPr bwMode="auto">
          <a:xfrm>
            <a:off x="6012160" y="1292090"/>
            <a:ext cx="2748940" cy="1450789"/>
          </a:xfrm>
          <a:prstGeom prst="rect">
            <a:avLst/>
          </a:prstGeom>
          <a:noFill/>
          <a:ln>
            <a:noFill/>
          </a:ln>
          <a:extLst>
            <a:ext uri="{53640926-AAD7-44D8-BBD7-CCE9431645EC}">
              <a14:shadowObscured xmlns:a14="http://schemas.microsoft.com/office/drawing/2010/main"/>
            </a:ext>
          </a:extLst>
        </p:spPr>
      </p:pic>
      <p:pic>
        <p:nvPicPr>
          <p:cNvPr id="10" name="Picture 9" descr="Graphical user interface, application, Excel&#10;&#10;Description automatically generated">
            <a:extLst>
              <a:ext uri="{FF2B5EF4-FFF2-40B4-BE49-F238E27FC236}">
                <a16:creationId xmlns:a16="http://schemas.microsoft.com/office/drawing/2014/main" id="{9E0EC838-FEB3-D31D-2528-9FDF8D3B1251}"/>
              </a:ext>
            </a:extLst>
          </p:cNvPr>
          <p:cNvPicPr>
            <a:picLocks noChangeAspect="1"/>
          </p:cNvPicPr>
          <p:nvPr/>
        </p:nvPicPr>
        <p:blipFill rotWithShape="1">
          <a:blip r:embed="rId4"/>
          <a:srcRect l="26325" t="25612" r="24370" b="18075"/>
          <a:stretch/>
        </p:blipFill>
        <p:spPr bwMode="auto">
          <a:xfrm>
            <a:off x="37711" y="2880672"/>
            <a:ext cx="4327249" cy="3126428"/>
          </a:xfrm>
          <a:prstGeom prst="rect">
            <a:avLst/>
          </a:prstGeom>
          <a:ln>
            <a:noFill/>
          </a:ln>
          <a:extLst>
            <a:ext uri="{53640926-AAD7-44D8-BBD7-CCE9431645EC}">
              <a14:shadowObscured xmlns:a14="http://schemas.microsoft.com/office/drawing/2010/main"/>
            </a:ext>
          </a:extLst>
        </p:spPr>
      </p:pic>
      <p:pic>
        <p:nvPicPr>
          <p:cNvPr id="11" name="Picture 10" descr="Graphical user interface, application, Word, Excel&#10;&#10;Description automatically generated">
            <a:extLst>
              <a:ext uri="{FF2B5EF4-FFF2-40B4-BE49-F238E27FC236}">
                <a16:creationId xmlns:a16="http://schemas.microsoft.com/office/drawing/2014/main" id="{63A730F8-D0E2-7D61-DF84-93196FC8C925}"/>
              </a:ext>
            </a:extLst>
          </p:cNvPr>
          <p:cNvPicPr>
            <a:picLocks noChangeAspect="1"/>
          </p:cNvPicPr>
          <p:nvPr/>
        </p:nvPicPr>
        <p:blipFill rotWithShape="1">
          <a:blip r:embed="rId5"/>
          <a:srcRect l="34308" t="27521" r="21935" b="12762"/>
          <a:stretch/>
        </p:blipFill>
        <p:spPr bwMode="auto">
          <a:xfrm>
            <a:off x="4810450" y="2815431"/>
            <a:ext cx="4333550" cy="32193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3859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72E5-7A6E-272F-F5F4-F00FA92A164A}"/>
              </a:ext>
            </a:extLst>
          </p:cNvPr>
          <p:cNvSpPr>
            <a:spLocks noGrp="1"/>
          </p:cNvSpPr>
          <p:nvPr>
            <p:ph type="title"/>
          </p:nvPr>
        </p:nvSpPr>
        <p:spPr>
          <a:xfrm>
            <a:off x="35495" y="1587"/>
            <a:ext cx="8640193" cy="379313"/>
          </a:xfrm>
        </p:spPr>
        <p:txBody>
          <a:bodyPr/>
          <a:lstStyle/>
          <a:p>
            <a:r>
              <a:rPr lang="en-GB" sz="2000" dirty="0"/>
              <a:t>SCHIAPPARELLI PARACHUTE AT </a:t>
            </a:r>
            <a:r>
              <a:rPr lang="el-GR" sz="2000" dirty="0"/>
              <a:t>α</a:t>
            </a:r>
            <a:r>
              <a:rPr lang="en-GB" sz="2000" dirty="0"/>
              <a:t>=0°,M=2.04,</a:t>
            </a:r>
            <a:r>
              <a:rPr lang="en-IN" altLang="en-US" sz="2000" dirty="0"/>
              <a:t> H = 10km</a:t>
            </a:r>
            <a:endParaRPr lang="en-GB" sz="2000" dirty="0"/>
          </a:p>
        </p:txBody>
      </p:sp>
      <p:sp>
        <p:nvSpPr>
          <p:cNvPr id="3" name="Content Placeholder 2">
            <a:extLst>
              <a:ext uri="{FF2B5EF4-FFF2-40B4-BE49-F238E27FC236}">
                <a16:creationId xmlns:a16="http://schemas.microsoft.com/office/drawing/2014/main" id="{04F1FF04-B87F-ECEB-45A7-A1E9E35C59C1}"/>
              </a:ext>
            </a:extLst>
          </p:cNvPr>
          <p:cNvSpPr>
            <a:spLocks noGrp="1"/>
          </p:cNvSpPr>
          <p:nvPr>
            <p:ph sz="half" idx="1"/>
          </p:nvPr>
        </p:nvSpPr>
        <p:spPr>
          <a:xfrm>
            <a:off x="1" y="380900"/>
            <a:ext cx="4752020" cy="5640388"/>
          </a:xfrm>
        </p:spPr>
        <p:txBody>
          <a:bodyPr/>
          <a:lstStyle/>
          <a:p>
            <a:pPr marL="0" indent="0">
              <a:buNone/>
            </a:pPr>
            <a:r>
              <a:rPr lang="en-GB" sz="1800" b="1" dirty="0"/>
              <a:t>Pressure </a:t>
            </a:r>
          </a:p>
          <a:p>
            <a:r>
              <a:rPr lang="en-GB" sz="1400" dirty="0"/>
              <a:t>Bow shock wave at the 1m from front end of the parachute.</a:t>
            </a:r>
          </a:p>
          <a:p>
            <a:r>
              <a:rPr lang="en-GB" sz="1400" dirty="0"/>
              <a:t>Immediate drop in the pressure at the sides and aft body of a parachute.</a:t>
            </a:r>
          </a:p>
          <a:p>
            <a:r>
              <a:rPr lang="en-GB" sz="1400" b="1" dirty="0"/>
              <a:t>Pmax at 7100 Pa.</a:t>
            </a:r>
            <a:endParaRPr lang="en-GB" sz="1600" b="1" dirty="0"/>
          </a:p>
          <a:p>
            <a:endParaRPr lang="en-GB" sz="1400" b="1"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CC9B8DE-EBE4-7875-AEC2-646B51DD7AC5}"/>
                  </a:ext>
                </a:extLst>
              </p:cNvPr>
              <p:cNvSpPr>
                <a:spLocks noGrp="1"/>
              </p:cNvSpPr>
              <p:nvPr>
                <p:ph sz="half" idx="2"/>
              </p:nvPr>
            </p:nvSpPr>
            <p:spPr>
              <a:xfrm>
                <a:off x="4787515" y="380900"/>
                <a:ext cx="4248981" cy="5640388"/>
              </a:xfrm>
            </p:spPr>
            <p:txBody>
              <a:bodyPr/>
              <a:lstStyle/>
              <a:p>
                <a:pPr marL="0" indent="0">
                  <a:buNone/>
                </a:pPr>
                <a:r>
                  <a:rPr lang="en-GB" sz="1600" b="1" dirty="0"/>
                  <a:t>Density</a:t>
                </a:r>
              </a:p>
              <a:p>
                <a:r>
                  <a:rPr lang="en-GB" sz="1600" dirty="0"/>
                  <a:t>strong bow shock at the front end of the parachute.</a:t>
                </a:r>
              </a:p>
              <a:p>
                <a:r>
                  <a:rPr lang="en-GB" sz="1600" dirty="0"/>
                  <a:t>There is a density drop at the rear end of the parachute</a:t>
                </a:r>
                <a:r>
                  <a:rPr lang="en-GB" sz="1600" b="1" dirty="0"/>
                  <a:t>.</a:t>
                </a:r>
              </a:p>
              <a:p>
                <a14:m>
                  <m:oMath xmlns:m="http://schemas.openxmlformats.org/officeDocument/2006/math">
                    <m:sSub>
                      <m:sSubPr>
                        <m:ctrlPr>
                          <a:rPr lang="en-GB" sz="1600" b="1" i="1" dirty="0" smtClean="0">
                            <a:solidFill>
                              <a:srgbClr val="836967"/>
                            </a:solidFill>
                            <a:latin typeface="Cambria Math" panose="02040503050406030204" pitchFamily="18" charset="0"/>
                          </a:rPr>
                        </m:ctrlPr>
                      </m:sSubPr>
                      <m:e>
                        <m:r>
                          <a:rPr lang="en-GB" sz="1600" b="1" i="1" dirty="0" smtClean="0">
                            <a:latin typeface="Cambria Math" panose="02040503050406030204" pitchFamily="18" charset="0"/>
                          </a:rPr>
                          <m:t>𝝆</m:t>
                        </m:r>
                      </m:e>
                      <m:sub>
                        <m:r>
                          <a:rPr lang="en-GB" sz="1600" b="1" i="1" dirty="0" smtClean="0">
                            <a:latin typeface="Cambria Math" panose="02040503050406030204" pitchFamily="18" charset="0"/>
                          </a:rPr>
                          <m:t>𝒎𝒂𝒙</m:t>
                        </m:r>
                      </m:sub>
                    </m:sSub>
                    <m:r>
                      <a:rPr lang="en-GB" sz="1600" b="1" i="1" dirty="0" smtClean="0">
                        <a:latin typeface="Cambria Math" panose="02040503050406030204" pitchFamily="18" charset="0"/>
                      </a:rPr>
                      <m:t> </m:t>
                    </m:r>
                  </m:oMath>
                </a14:m>
                <a:r>
                  <a:rPr lang="en-GB" sz="1600" b="1" dirty="0"/>
                  <a:t> at 0.065 kg/m^3 (peak value)</a:t>
                </a:r>
              </a:p>
              <a:p>
                <a:endParaRPr lang="en-GB" sz="1400" b="1" dirty="0"/>
              </a:p>
            </p:txBody>
          </p:sp>
        </mc:Choice>
        <mc:Fallback xmlns="">
          <p:sp>
            <p:nvSpPr>
              <p:cNvPr id="4" name="Content Placeholder 3">
                <a:extLst>
                  <a:ext uri="{FF2B5EF4-FFF2-40B4-BE49-F238E27FC236}">
                    <a16:creationId xmlns:a16="http://schemas.microsoft.com/office/drawing/2014/main" id="{BCC9B8DE-EBE4-7875-AEC2-646B51DD7AC5}"/>
                  </a:ext>
                </a:extLst>
              </p:cNvPr>
              <p:cNvSpPr>
                <a:spLocks noGrp="1" noRot="1" noChangeAspect="1" noMove="1" noResize="1" noEditPoints="1" noAdjustHandles="1" noChangeArrowheads="1" noChangeShapeType="1" noTextEdit="1"/>
              </p:cNvSpPr>
              <p:nvPr>
                <p:ph sz="half" idx="2"/>
              </p:nvPr>
            </p:nvSpPr>
            <p:spPr>
              <a:xfrm>
                <a:off x="4787515" y="380900"/>
                <a:ext cx="4248981" cy="5640388"/>
              </a:xfrm>
              <a:blipFill>
                <a:blip r:embed="rId2"/>
                <a:stretch>
                  <a:fillRect l="-717" t="-324" r="-1004"/>
                </a:stretch>
              </a:blipFill>
            </p:spPr>
            <p:txBody>
              <a:bodyPr/>
              <a:lstStyle/>
              <a:p>
                <a:r>
                  <a:rPr lang="en-GB">
                    <a:noFill/>
                  </a:rPr>
                  <a:t> </a:t>
                </a:r>
              </a:p>
            </p:txBody>
          </p:sp>
        </mc:Fallback>
      </mc:AlternateContent>
      <p:sp>
        <p:nvSpPr>
          <p:cNvPr id="5" name="Date Placeholder 4">
            <a:extLst>
              <a:ext uri="{FF2B5EF4-FFF2-40B4-BE49-F238E27FC236}">
                <a16:creationId xmlns:a16="http://schemas.microsoft.com/office/drawing/2014/main" id="{FE96CCD6-3F0B-0F5D-08AD-C47AE7CF1A08}"/>
              </a:ext>
            </a:extLst>
          </p:cNvPr>
          <p:cNvSpPr>
            <a:spLocks noGrp="1"/>
          </p:cNvSpPr>
          <p:nvPr>
            <p:ph type="dt" sz="half" idx="10"/>
          </p:nvPr>
        </p:nvSpPr>
        <p:spPr/>
        <p:txBody>
          <a:bodyPr/>
          <a:lstStyle/>
          <a:p>
            <a:pPr>
              <a:defRPr/>
            </a:pPr>
            <a:fld id="{9495C135-2E66-4255-80EE-3D03EFCBF111}" type="datetime1">
              <a:rPr lang="it-IT" altLang="it-IT" smtClean="0"/>
              <a:pPr>
                <a:defRPr/>
              </a:pPr>
              <a:t>25/01/2023</a:t>
            </a:fld>
            <a:endParaRPr lang="it-IT" altLang="it-IT"/>
          </a:p>
        </p:txBody>
      </p:sp>
      <p:sp>
        <p:nvSpPr>
          <p:cNvPr id="6" name="Footer Placeholder 5">
            <a:extLst>
              <a:ext uri="{FF2B5EF4-FFF2-40B4-BE49-F238E27FC236}">
                <a16:creationId xmlns:a16="http://schemas.microsoft.com/office/drawing/2014/main" id="{673CD7FE-53E3-0084-25D2-49599EB5664E}"/>
              </a:ext>
            </a:extLst>
          </p:cNvPr>
          <p:cNvSpPr>
            <a:spLocks noGrp="1"/>
          </p:cNvSpPr>
          <p:nvPr>
            <p:ph type="ftr" sz="quarter" idx="11"/>
          </p:nvPr>
        </p:nvSpPr>
        <p:spPr>
          <a:xfrm>
            <a:off x="1219200" y="6146800"/>
            <a:ext cx="3208784"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7" name="Slide Number Placeholder 6">
            <a:extLst>
              <a:ext uri="{FF2B5EF4-FFF2-40B4-BE49-F238E27FC236}">
                <a16:creationId xmlns:a16="http://schemas.microsoft.com/office/drawing/2014/main" id="{DB853B41-7080-2108-277E-16554F6A5A6D}"/>
              </a:ext>
            </a:extLst>
          </p:cNvPr>
          <p:cNvSpPr>
            <a:spLocks noGrp="1"/>
          </p:cNvSpPr>
          <p:nvPr>
            <p:ph type="sldNum" sz="quarter" idx="12"/>
          </p:nvPr>
        </p:nvSpPr>
        <p:spPr/>
        <p:txBody>
          <a:bodyPr/>
          <a:lstStyle/>
          <a:p>
            <a:pPr>
              <a:defRPr/>
            </a:pPr>
            <a:r>
              <a:rPr lang="it-IT" altLang="it-IT"/>
              <a:t>Pagina </a:t>
            </a:r>
            <a:fld id="{857B75CD-9F65-41FC-9B54-BA6ED2DA3AF9}" type="slidenum">
              <a:rPr lang="it-IT" altLang="it-IT" smtClean="0"/>
              <a:pPr>
                <a:defRPr/>
              </a:pPr>
              <a:t>12</a:t>
            </a:fld>
            <a:endParaRPr lang="it-IT" altLang="it-IT"/>
          </a:p>
        </p:txBody>
      </p:sp>
      <p:pic>
        <p:nvPicPr>
          <p:cNvPr id="8" name="Picture 7" descr="A picture containing shape">
            <a:extLst>
              <a:ext uri="{FF2B5EF4-FFF2-40B4-BE49-F238E27FC236}">
                <a16:creationId xmlns:a16="http://schemas.microsoft.com/office/drawing/2014/main" id="{DF078880-3D30-AF93-17D3-902F9AB247F8}"/>
              </a:ext>
            </a:extLst>
          </p:cNvPr>
          <p:cNvPicPr>
            <a:picLocks noChangeAspect="1"/>
          </p:cNvPicPr>
          <p:nvPr/>
        </p:nvPicPr>
        <p:blipFill rotWithShape="1">
          <a:blip r:embed="rId3">
            <a:extLst>
              <a:ext uri="{28A0092B-C50C-407E-A947-70E740481C1C}">
                <a14:useLocalDpi xmlns:a14="http://schemas.microsoft.com/office/drawing/2010/main" val="0"/>
              </a:ext>
            </a:extLst>
          </a:blip>
          <a:srcRect l="-1" t="8997" r="39866" b="5464"/>
          <a:stretch/>
        </p:blipFill>
        <p:spPr bwMode="auto">
          <a:xfrm>
            <a:off x="2142411" y="1561304"/>
            <a:ext cx="2578805" cy="1584491"/>
          </a:xfrm>
          <a:prstGeom prst="rect">
            <a:avLst/>
          </a:prstGeom>
          <a:noFill/>
          <a:ln>
            <a:noFill/>
          </a:ln>
          <a:extLst>
            <a:ext uri="{53640926-AAD7-44D8-BBD7-CCE9431645EC}">
              <a14:shadowObscured xmlns:a14="http://schemas.microsoft.com/office/drawing/2010/main"/>
            </a:ext>
          </a:extLst>
        </p:spPr>
      </p:pic>
      <p:pic>
        <p:nvPicPr>
          <p:cNvPr id="10" name="Picture 9" descr="A picture containing icon">
            <a:extLst>
              <a:ext uri="{FF2B5EF4-FFF2-40B4-BE49-F238E27FC236}">
                <a16:creationId xmlns:a16="http://schemas.microsoft.com/office/drawing/2014/main" id="{F725F33A-59F0-07F4-161E-C8DD92B9CADE}"/>
              </a:ext>
            </a:extLst>
          </p:cNvPr>
          <p:cNvPicPr>
            <a:picLocks noChangeAspect="1"/>
          </p:cNvPicPr>
          <p:nvPr/>
        </p:nvPicPr>
        <p:blipFill rotWithShape="1">
          <a:blip r:embed="rId4">
            <a:extLst>
              <a:ext uri="{28A0092B-C50C-407E-A947-70E740481C1C}">
                <a14:useLocalDpi xmlns:a14="http://schemas.microsoft.com/office/drawing/2010/main" val="0"/>
              </a:ext>
            </a:extLst>
          </a:blip>
          <a:srcRect t="8425" r="13849" b="5818"/>
          <a:stretch/>
        </p:blipFill>
        <p:spPr bwMode="auto">
          <a:xfrm>
            <a:off x="7001588" y="2060848"/>
            <a:ext cx="1709971" cy="1044421"/>
          </a:xfrm>
          <a:prstGeom prst="rect">
            <a:avLst/>
          </a:prstGeom>
          <a:noFill/>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1BBB0357-EEC8-C0FF-0B92-1E07C8B2FC0A}"/>
              </a:ext>
            </a:extLst>
          </p:cNvPr>
          <p:cNvPicPr>
            <a:picLocks noChangeAspect="1"/>
          </p:cNvPicPr>
          <p:nvPr/>
        </p:nvPicPr>
        <p:blipFill>
          <a:blip r:embed="rId5"/>
          <a:stretch>
            <a:fillRect/>
          </a:stretch>
        </p:blipFill>
        <p:spPr>
          <a:xfrm>
            <a:off x="4752022" y="3186612"/>
            <a:ext cx="4173052" cy="2878846"/>
          </a:xfrm>
          <a:prstGeom prst="rect">
            <a:avLst/>
          </a:prstGeom>
        </p:spPr>
      </p:pic>
      <p:pic>
        <p:nvPicPr>
          <p:cNvPr id="19" name="Picture 18">
            <a:extLst>
              <a:ext uri="{FF2B5EF4-FFF2-40B4-BE49-F238E27FC236}">
                <a16:creationId xmlns:a16="http://schemas.microsoft.com/office/drawing/2014/main" id="{562C52C8-20DA-ED15-828A-A3CF06DE93C4}"/>
              </a:ext>
            </a:extLst>
          </p:cNvPr>
          <p:cNvPicPr>
            <a:picLocks noChangeAspect="1"/>
          </p:cNvPicPr>
          <p:nvPr/>
        </p:nvPicPr>
        <p:blipFill>
          <a:blip r:embed="rId6"/>
          <a:stretch>
            <a:fillRect/>
          </a:stretch>
        </p:blipFill>
        <p:spPr>
          <a:xfrm>
            <a:off x="35494" y="3254276"/>
            <a:ext cx="4477984" cy="2810891"/>
          </a:xfrm>
          <a:prstGeom prst="rect">
            <a:avLst/>
          </a:prstGeom>
        </p:spPr>
      </p:pic>
    </p:spTree>
    <p:extLst>
      <p:ext uri="{BB962C8B-B14F-4D97-AF65-F5344CB8AC3E}">
        <p14:creationId xmlns:p14="http://schemas.microsoft.com/office/powerpoint/2010/main" val="3584314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BC6DE-1C0F-1EAD-811F-D402998C1512}"/>
              </a:ext>
            </a:extLst>
          </p:cNvPr>
          <p:cNvSpPr>
            <a:spLocks noGrp="1"/>
          </p:cNvSpPr>
          <p:nvPr>
            <p:ph sz="half" idx="1"/>
          </p:nvPr>
        </p:nvSpPr>
        <p:spPr>
          <a:xfrm>
            <a:off x="107505" y="0"/>
            <a:ext cx="4464495" cy="5867400"/>
          </a:xfrm>
        </p:spPr>
        <p:txBody>
          <a:bodyPr/>
          <a:lstStyle/>
          <a:p>
            <a:pPr marL="0" indent="0">
              <a:buNone/>
            </a:pPr>
            <a:r>
              <a:rPr lang="en-GB" sz="1400" b="1" dirty="0"/>
              <a:t>Temperature</a:t>
            </a:r>
          </a:p>
          <a:p>
            <a:r>
              <a:rPr lang="en-GB" sz="1400" dirty="0"/>
              <a:t>Narrow shock layer at canopy.</a:t>
            </a:r>
          </a:p>
          <a:p>
            <a:r>
              <a:rPr lang="en-GB" sz="1400" dirty="0"/>
              <a:t>Wider bow shock at front end of the parachute.</a:t>
            </a:r>
          </a:p>
          <a:p>
            <a:r>
              <a:rPr lang="en-GB" sz="1400" b="1" dirty="0" err="1"/>
              <a:t>Tmax</a:t>
            </a:r>
            <a:r>
              <a:rPr lang="en-GB" sz="1400" b="1" dirty="0"/>
              <a:t> at 438.75K</a:t>
            </a:r>
            <a:r>
              <a:rPr lang="en-GB" sz="1400" dirty="0"/>
              <a:t>. </a:t>
            </a:r>
          </a:p>
        </p:txBody>
      </p:sp>
      <p:sp>
        <p:nvSpPr>
          <p:cNvPr id="4" name="Content Placeholder 3">
            <a:extLst>
              <a:ext uri="{FF2B5EF4-FFF2-40B4-BE49-F238E27FC236}">
                <a16:creationId xmlns:a16="http://schemas.microsoft.com/office/drawing/2014/main" id="{D462BF81-A2F1-DF77-FDEF-C78E0784292B}"/>
              </a:ext>
            </a:extLst>
          </p:cNvPr>
          <p:cNvSpPr>
            <a:spLocks noGrp="1"/>
          </p:cNvSpPr>
          <p:nvPr>
            <p:ph sz="half" idx="2"/>
          </p:nvPr>
        </p:nvSpPr>
        <p:spPr>
          <a:xfrm>
            <a:off x="4659892" y="44624"/>
            <a:ext cx="4484107" cy="5792671"/>
          </a:xfrm>
        </p:spPr>
        <p:txBody>
          <a:bodyPr/>
          <a:lstStyle/>
          <a:p>
            <a:pPr marL="0" indent="0">
              <a:buNone/>
            </a:pPr>
            <a:r>
              <a:rPr lang="en-GB" sz="1400" b="1" dirty="0"/>
              <a:t>Mach Number</a:t>
            </a:r>
          </a:p>
          <a:p>
            <a:r>
              <a:rPr lang="en-GB" sz="1400" dirty="0"/>
              <a:t>Bow shock at 1.2m form front end of parachute.</a:t>
            </a:r>
          </a:p>
          <a:p>
            <a:r>
              <a:rPr lang="en-GB" sz="1400" b="1" dirty="0"/>
              <a:t>M =3.31(velocity (c) =139.58 m/s.</a:t>
            </a:r>
          </a:p>
        </p:txBody>
      </p:sp>
      <p:sp>
        <p:nvSpPr>
          <p:cNvPr id="5" name="Date Placeholder 4">
            <a:extLst>
              <a:ext uri="{FF2B5EF4-FFF2-40B4-BE49-F238E27FC236}">
                <a16:creationId xmlns:a16="http://schemas.microsoft.com/office/drawing/2014/main" id="{7BCC18BE-669F-FE6A-2645-D38D868F5A30}"/>
              </a:ext>
            </a:extLst>
          </p:cNvPr>
          <p:cNvSpPr>
            <a:spLocks noGrp="1"/>
          </p:cNvSpPr>
          <p:nvPr>
            <p:ph type="dt" sz="half" idx="10"/>
          </p:nvPr>
        </p:nvSpPr>
        <p:spPr/>
        <p:txBody>
          <a:bodyPr/>
          <a:lstStyle/>
          <a:p>
            <a:pPr>
              <a:defRPr/>
            </a:pPr>
            <a:fld id="{9495C135-2E66-4255-80EE-3D03EFCBF111}" type="datetime1">
              <a:rPr lang="it-IT" altLang="it-IT" smtClean="0"/>
              <a:pPr>
                <a:defRPr/>
              </a:pPr>
              <a:t>25/01/2023</a:t>
            </a:fld>
            <a:endParaRPr lang="it-IT" altLang="it-IT"/>
          </a:p>
        </p:txBody>
      </p:sp>
      <p:sp>
        <p:nvSpPr>
          <p:cNvPr id="6" name="Footer Placeholder 5">
            <a:extLst>
              <a:ext uri="{FF2B5EF4-FFF2-40B4-BE49-F238E27FC236}">
                <a16:creationId xmlns:a16="http://schemas.microsoft.com/office/drawing/2014/main" id="{E648967D-C5A2-3114-7A45-62E78C57C32E}"/>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7" name="Slide Number Placeholder 6">
            <a:extLst>
              <a:ext uri="{FF2B5EF4-FFF2-40B4-BE49-F238E27FC236}">
                <a16:creationId xmlns:a16="http://schemas.microsoft.com/office/drawing/2014/main" id="{BA45449A-89CD-2049-5C9F-57592275DBD8}"/>
              </a:ext>
            </a:extLst>
          </p:cNvPr>
          <p:cNvSpPr>
            <a:spLocks noGrp="1"/>
          </p:cNvSpPr>
          <p:nvPr>
            <p:ph type="sldNum" sz="quarter" idx="12"/>
          </p:nvPr>
        </p:nvSpPr>
        <p:spPr/>
        <p:txBody>
          <a:bodyPr/>
          <a:lstStyle/>
          <a:p>
            <a:pPr>
              <a:defRPr/>
            </a:pPr>
            <a:r>
              <a:rPr lang="it-IT" altLang="it-IT"/>
              <a:t>Pagina </a:t>
            </a:r>
            <a:fld id="{857B75CD-9F65-41FC-9B54-BA6ED2DA3AF9}" type="slidenum">
              <a:rPr lang="it-IT" altLang="it-IT" smtClean="0"/>
              <a:pPr>
                <a:defRPr/>
              </a:pPr>
              <a:t>13</a:t>
            </a:fld>
            <a:endParaRPr lang="it-IT" altLang="it-IT"/>
          </a:p>
        </p:txBody>
      </p:sp>
      <p:pic>
        <p:nvPicPr>
          <p:cNvPr id="8" name="Picture 7" descr="A picture containing icon">
            <a:extLst>
              <a:ext uri="{FF2B5EF4-FFF2-40B4-BE49-F238E27FC236}">
                <a16:creationId xmlns:a16="http://schemas.microsoft.com/office/drawing/2014/main" id="{95DC5178-28D8-7657-06F9-61D8A91AA5B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885" b="5406"/>
          <a:stretch/>
        </p:blipFill>
        <p:spPr bwMode="auto">
          <a:xfrm>
            <a:off x="1982727" y="1020705"/>
            <a:ext cx="2677165" cy="1963681"/>
          </a:xfrm>
          <a:prstGeom prst="rect">
            <a:avLst/>
          </a:prstGeom>
          <a:noFill/>
          <a:ln>
            <a:noFill/>
          </a:ln>
          <a:extLst>
            <a:ext uri="{53640926-AAD7-44D8-BBD7-CCE9431645EC}">
              <a14:shadowObscured xmlns:a14="http://schemas.microsoft.com/office/drawing/2010/main"/>
            </a:ext>
          </a:extLst>
        </p:spPr>
      </p:pic>
      <p:pic>
        <p:nvPicPr>
          <p:cNvPr id="10" name="Picture 9" descr="Chart">
            <a:extLst>
              <a:ext uri="{FF2B5EF4-FFF2-40B4-BE49-F238E27FC236}">
                <a16:creationId xmlns:a16="http://schemas.microsoft.com/office/drawing/2014/main" id="{F02AA9E5-D289-44C8-C29B-F67E78D8A1CF}"/>
              </a:ext>
            </a:extLst>
          </p:cNvPr>
          <p:cNvPicPr>
            <a:picLocks noChangeAspect="1"/>
          </p:cNvPicPr>
          <p:nvPr/>
        </p:nvPicPr>
        <p:blipFill rotWithShape="1">
          <a:blip r:embed="rId3">
            <a:extLst>
              <a:ext uri="{28A0092B-C50C-407E-A947-70E740481C1C}">
                <a14:useLocalDpi xmlns:a14="http://schemas.microsoft.com/office/drawing/2010/main" val="0"/>
              </a:ext>
            </a:extLst>
          </a:blip>
          <a:srcRect l="-324" t="9170" r="28473" b="4382"/>
          <a:stretch/>
        </p:blipFill>
        <p:spPr bwMode="auto">
          <a:xfrm>
            <a:off x="5338802" y="951612"/>
            <a:ext cx="3492940" cy="2198572"/>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E9611015-D2B7-1E34-A873-D18B8E656A46}"/>
              </a:ext>
            </a:extLst>
          </p:cNvPr>
          <p:cNvPicPr>
            <a:picLocks noChangeAspect="1"/>
          </p:cNvPicPr>
          <p:nvPr/>
        </p:nvPicPr>
        <p:blipFill>
          <a:blip r:embed="rId4"/>
          <a:stretch>
            <a:fillRect/>
          </a:stretch>
        </p:blipFill>
        <p:spPr>
          <a:xfrm>
            <a:off x="4930347" y="3196396"/>
            <a:ext cx="4117453" cy="2902148"/>
          </a:xfrm>
          <a:prstGeom prst="rect">
            <a:avLst/>
          </a:prstGeom>
        </p:spPr>
      </p:pic>
      <p:pic>
        <p:nvPicPr>
          <p:cNvPr id="17" name="Picture 16">
            <a:extLst>
              <a:ext uri="{FF2B5EF4-FFF2-40B4-BE49-F238E27FC236}">
                <a16:creationId xmlns:a16="http://schemas.microsoft.com/office/drawing/2014/main" id="{1D704333-4E0B-E2B1-C41D-B25E10F7ABE1}"/>
              </a:ext>
            </a:extLst>
          </p:cNvPr>
          <p:cNvPicPr>
            <a:picLocks noChangeAspect="1"/>
          </p:cNvPicPr>
          <p:nvPr/>
        </p:nvPicPr>
        <p:blipFill>
          <a:blip r:embed="rId5"/>
          <a:stretch>
            <a:fillRect/>
          </a:stretch>
        </p:blipFill>
        <p:spPr>
          <a:xfrm>
            <a:off x="334235" y="2996300"/>
            <a:ext cx="4142330" cy="3103266"/>
          </a:xfrm>
          <a:prstGeom prst="rect">
            <a:avLst/>
          </a:prstGeom>
        </p:spPr>
      </p:pic>
    </p:spTree>
    <p:extLst>
      <p:ext uri="{BB962C8B-B14F-4D97-AF65-F5344CB8AC3E}">
        <p14:creationId xmlns:p14="http://schemas.microsoft.com/office/powerpoint/2010/main" val="481149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BA8BD-DDB8-9963-9976-5C82CDB05F2E}"/>
              </a:ext>
            </a:extLst>
          </p:cNvPr>
          <p:cNvSpPr>
            <a:spLocks noGrp="1"/>
          </p:cNvSpPr>
          <p:nvPr>
            <p:ph type="title"/>
          </p:nvPr>
        </p:nvSpPr>
        <p:spPr>
          <a:xfrm>
            <a:off x="0" y="37976"/>
            <a:ext cx="8424169" cy="432047"/>
          </a:xfrm>
        </p:spPr>
        <p:txBody>
          <a:bodyPr/>
          <a:lstStyle/>
          <a:p>
            <a:r>
              <a:rPr lang="en-GB" dirty="0"/>
              <a:t>The Possible oscillating Regime</a:t>
            </a:r>
          </a:p>
        </p:txBody>
      </p:sp>
      <p:sp>
        <p:nvSpPr>
          <p:cNvPr id="3" name="Content Placeholder 2">
            <a:extLst>
              <a:ext uri="{FF2B5EF4-FFF2-40B4-BE49-F238E27FC236}">
                <a16:creationId xmlns:a16="http://schemas.microsoft.com/office/drawing/2014/main" id="{CD7DCD36-8137-4E04-E81C-205736A260C8}"/>
              </a:ext>
            </a:extLst>
          </p:cNvPr>
          <p:cNvSpPr>
            <a:spLocks noGrp="1"/>
          </p:cNvSpPr>
          <p:nvPr>
            <p:ph idx="1"/>
          </p:nvPr>
        </p:nvSpPr>
        <p:spPr>
          <a:xfrm>
            <a:off x="107504" y="470023"/>
            <a:ext cx="8568185" cy="5191225"/>
          </a:xfrm>
        </p:spPr>
        <p:txBody>
          <a:bodyPr/>
          <a:lstStyle/>
          <a:p>
            <a:pPr algn="just" eaLnBrk="1" hangingPunct="1">
              <a:buFont typeface="Wingdings" panose="05000000000000000000" pitchFamily="2" charset="2"/>
              <a:buChar char="Ø"/>
            </a:pPr>
            <a:r>
              <a:rPr lang="en-IN" altLang="en-US" sz="1800" dirty="0"/>
              <a:t>For the investigation of this </a:t>
            </a:r>
            <a:r>
              <a:rPr lang="en-IN" altLang="en-US" sz="1800" dirty="0" err="1"/>
              <a:t>anomaly,the</a:t>
            </a:r>
            <a:r>
              <a:rPr lang="en-IN" altLang="en-US" sz="1800" dirty="0"/>
              <a:t> possible oscillating regime is Low supersonic Regime.</a:t>
            </a:r>
          </a:p>
          <a:p>
            <a:pPr algn="just" eaLnBrk="1" hangingPunct="1">
              <a:buFont typeface="Wingdings" panose="05000000000000000000" pitchFamily="2" charset="2"/>
              <a:buChar char="Ø"/>
            </a:pPr>
            <a:endParaRPr lang="en-IN" altLang="en-US" sz="1800" dirty="0"/>
          </a:p>
          <a:p>
            <a:pPr algn="just" eaLnBrk="1" hangingPunct="1">
              <a:buFont typeface="Wingdings" panose="05000000000000000000" pitchFamily="2" charset="2"/>
              <a:buChar char="Ø"/>
            </a:pPr>
            <a:endParaRPr lang="en-IN" altLang="en-US" sz="1800" dirty="0"/>
          </a:p>
          <a:p>
            <a:pPr algn="just" eaLnBrk="1" hangingPunct="1">
              <a:buFont typeface="Wingdings" panose="05000000000000000000" pitchFamily="2" charset="2"/>
              <a:buChar char="Ø"/>
            </a:pPr>
            <a:endParaRPr lang="en-IN" altLang="en-US" sz="1800" dirty="0"/>
          </a:p>
          <a:p>
            <a:pPr algn="just" eaLnBrk="1" hangingPunct="1">
              <a:buFont typeface="Wingdings" panose="05000000000000000000" pitchFamily="2" charset="2"/>
              <a:buChar char="Ø"/>
            </a:pPr>
            <a:endParaRPr lang="en-IN" altLang="en-US" sz="1800" dirty="0"/>
          </a:p>
          <a:p>
            <a:pPr algn="just" eaLnBrk="1" hangingPunct="1">
              <a:buFont typeface="Wingdings" panose="05000000000000000000" pitchFamily="2" charset="2"/>
              <a:buChar char="Ø"/>
            </a:pPr>
            <a:endParaRPr lang="en-IN" altLang="en-US" sz="1800" dirty="0"/>
          </a:p>
          <a:p>
            <a:pPr marL="0" indent="0" algn="just" eaLnBrk="1" hangingPunct="1">
              <a:buNone/>
            </a:pPr>
            <a:endParaRPr lang="en-IN" altLang="en-US" sz="1800" dirty="0"/>
          </a:p>
          <a:p>
            <a:pPr algn="just" eaLnBrk="1" hangingPunct="1">
              <a:buFont typeface="Wingdings" panose="05000000000000000000" pitchFamily="2" charset="2"/>
              <a:buChar char="Ø"/>
            </a:pPr>
            <a:r>
              <a:rPr lang="en-IN" altLang="en-US" sz="2000" dirty="0"/>
              <a:t>An axi-symmetric vortex can be observed in the central region on the leeside of afterbody of the capsule  and also at canopies front and back side  in Low supersonic Regime.</a:t>
            </a:r>
            <a:endParaRPr lang="en-GB" altLang="en-US" sz="2000" dirty="0">
              <a:solidFill>
                <a:schemeClr val="tx1">
                  <a:lumMod val="50000"/>
                </a:schemeClr>
              </a:solidFill>
            </a:endParaRPr>
          </a:p>
          <a:p>
            <a:pPr algn="just" eaLnBrk="1" hangingPunct="1">
              <a:buFont typeface="Wingdings" panose="05000000000000000000" pitchFamily="2" charset="2"/>
              <a:buChar char="Ø"/>
            </a:pPr>
            <a:r>
              <a:rPr lang="en-GB" sz="2000" dirty="0">
                <a:solidFill>
                  <a:schemeClr val="tx1">
                    <a:lumMod val="50000"/>
                  </a:schemeClr>
                </a:solidFill>
              </a:rPr>
              <a:t>Pressure flow field and vortex structure completely axisymmetric.</a:t>
            </a:r>
          </a:p>
          <a:p>
            <a:pPr algn="just" eaLnBrk="1" hangingPunct="1">
              <a:buFont typeface="Wingdings" panose="05000000000000000000" pitchFamily="2" charset="2"/>
              <a:buChar char="Ø"/>
            </a:pPr>
            <a:r>
              <a:rPr lang="en-GB" sz="2000" dirty="0">
                <a:solidFill>
                  <a:srgbClr val="FF0000"/>
                </a:solidFill>
              </a:rPr>
              <a:t>Now investigate the interaction between capsule and parachute (final Trajectory).</a:t>
            </a:r>
          </a:p>
        </p:txBody>
      </p:sp>
      <p:sp>
        <p:nvSpPr>
          <p:cNvPr id="4" name="Date Placeholder 3">
            <a:extLst>
              <a:ext uri="{FF2B5EF4-FFF2-40B4-BE49-F238E27FC236}">
                <a16:creationId xmlns:a16="http://schemas.microsoft.com/office/drawing/2014/main" id="{DD8B50AA-784D-EADC-1001-13DE77C067A5}"/>
              </a:ext>
            </a:extLst>
          </p:cNvPr>
          <p:cNvSpPr>
            <a:spLocks noGrp="1"/>
          </p:cNvSpPr>
          <p:nvPr>
            <p:ph type="dt" sz="half" idx="10"/>
          </p:nvPr>
        </p:nvSpPr>
        <p:spPr/>
        <p:txBody>
          <a:bodyPr/>
          <a:lstStyle/>
          <a:p>
            <a:pPr>
              <a:defRPr/>
            </a:pPr>
            <a:fld id="{50DBD96E-BA16-4110-89CA-FD4B7FDD4167}" type="datetime1">
              <a:rPr lang="it-IT" altLang="it-IT" smtClean="0"/>
              <a:pPr>
                <a:defRPr/>
              </a:pPr>
              <a:t>25/01/2023</a:t>
            </a:fld>
            <a:endParaRPr lang="it-IT" altLang="it-IT"/>
          </a:p>
        </p:txBody>
      </p:sp>
      <p:sp>
        <p:nvSpPr>
          <p:cNvPr id="5" name="Footer Placeholder 4">
            <a:extLst>
              <a:ext uri="{FF2B5EF4-FFF2-40B4-BE49-F238E27FC236}">
                <a16:creationId xmlns:a16="http://schemas.microsoft.com/office/drawing/2014/main" id="{E20C8ED1-D33A-AB19-2CD5-DA08799C703B}"/>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6" name="Slide Number Placeholder 5">
            <a:extLst>
              <a:ext uri="{FF2B5EF4-FFF2-40B4-BE49-F238E27FC236}">
                <a16:creationId xmlns:a16="http://schemas.microsoft.com/office/drawing/2014/main" id="{502164AA-88F7-F997-B209-53F08FF2328E}"/>
              </a:ext>
            </a:extLst>
          </p:cNvPr>
          <p:cNvSpPr>
            <a:spLocks noGrp="1"/>
          </p:cNvSpPr>
          <p:nvPr>
            <p:ph type="sldNum" sz="quarter" idx="12"/>
          </p:nvPr>
        </p:nvSpPr>
        <p:spPr/>
        <p:txBody>
          <a:bodyPr/>
          <a:lstStyle/>
          <a:p>
            <a:pPr>
              <a:defRPr/>
            </a:pPr>
            <a:r>
              <a:rPr lang="it-IT" altLang="it-IT"/>
              <a:t>Pagina </a:t>
            </a:r>
            <a:fld id="{8E92215F-D910-4F58-A09D-2FD03640EDF3}" type="slidenum">
              <a:rPr lang="it-IT" altLang="it-IT" smtClean="0"/>
              <a:pPr>
                <a:defRPr/>
              </a:pPr>
              <a:t>14</a:t>
            </a:fld>
            <a:endParaRPr lang="it-IT" altLang="it-IT"/>
          </a:p>
        </p:txBody>
      </p:sp>
      <p:pic>
        <p:nvPicPr>
          <p:cNvPr id="24" name="Picture 23">
            <a:extLst>
              <a:ext uri="{FF2B5EF4-FFF2-40B4-BE49-F238E27FC236}">
                <a16:creationId xmlns:a16="http://schemas.microsoft.com/office/drawing/2014/main" id="{9917BF66-E5EB-886C-80BD-550839500B00}"/>
              </a:ext>
            </a:extLst>
          </p:cNvPr>
          <p:cNvPicPr>
            <a:picLocks noChangeAspect="1"/>
          </p:cNvPicPr>
          <p:nvPr/>
        </p:nvPicPr>
        <p:blipFill rotWithShape="1">
          <a:blip r:embed="rId2"/>
          <a:srcRect r="66754"/>
          <a:stretch/>
        </p:blipFill>
        <p:spPr>
          <a:xfrm>
            <a:off x="1953756" y="1124744"/>
            <a:ext cx="2333731" cy="1872361"/>
          </a:xfrm>
          <a:prstGeom prst="rect">
            <a:avLst/>
          </a:prstGeom>
        </p:spPr>
      </p:pic>
      <p:pic>
        <p:nvPicPr>
          <p:cNvPr id="26" name="Picture 25">
            <a:extLst>
              <a:ext uri="{FF2B5EF4-FFF2-40B4-BE49-F238E27FC236}">
                <a16:creationId xmlns:a16="http://schemas.microsoft.com/office/drawing/2014/main" id="{EA63624E-CF73-B362-292F-CF192A3EF06C}"/>
              </a:ext>
            </a:extLst>
          </p:cNvPr>
          <p:cNvPicPr>
            <a:picLocks noChangeAspect="1"/>
          </p:cNvPicPr>
          <p:nvPr/>
        </p:nvPicPr>
        <p:blipFill rotWithShape="1">
          <a:blip r:embed="rId2"/>
          <a:srcRect l="61777" t="4710" b="2765"/>
          <a:stretch/>
        </p:blipFill>
        <p:spPr>
          <a:xfrm>
            <a:off x="5508104" y="1245626"/>
            <a:ext cx="2333731" cy="1724371"/>
          </a:xfrm>
          <a:prstGeom prst="rect">
            <a:avLst/>
          </a:prstGeom>
        </p:spPr>
      </p:pic>
    </p:spTree>
    <p:extLst>
      <p:ext uri="{BB962C8B-B14F-4D97-AF65-F5344CB8AC3E}">
        <p14:creationId xmlns:p14="http://schemas.microsoft.com/office/powerpoint/2010/main" val="250193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BF30B7-C90C-D3AB-EC34-96F87FC9BA28}"/>
              </a:ext>
            </a:extLst>
          </p:cNvPr>
          <p:cNvSpPr>
            <a:spLocks noGrp="1"/>
          </p:cNvSpPr>
          <p:nvPr>
            <p:ph type="title"/>
          </p:nvPr>
        </p:nvSpPr>
        <p:spPr>
          <a:xfrm>
            <a:off x="1" y="116633"/>
            <a:ext cx="8675688" cy="332672"/>
          </a:xfrm>
        </p:spPr>
        <p:txBody>
          <a:bodyPr/>
          <a:lstStyle/>
          <a:p>
            <a:r>
              <a:rPr lang="en-GB" sz="1800" dirty="0"/>
              <a:t>SIMULATION OF SCHIAPARELLI FINAL ALTITUDE AND TRAJECTORY</a:t>
            </a:r>
            <a:br>
              <a:rPr lang="en-GB" sz="2400" dirty="0"/>
            </a:br>
            <a:endParaRPr lang="en-GB" dirty="0"/>
          </a:p>
        </p:txBody>
      </p:sp>
      <p:sp>
        <p:nvSpPr>
          <p:cNvPr id="6" name="Content Placeholder 5">
            <a:extLst>
              <a:ext uri="{FF2B5EF4-FFF2-40B4-BE49-F238E27FC236}">
                <a16:creationId xmlns:a16="http://schemas.microsoft.com/office/drawing/2014/main" id="{7CDC117E-4D69-7350-8A44-A9B16B0AF5DB}"/>
              </a:ext>
            </a:extLst>
          </p:cNvPr>
          <p:cNvSpPr>
            <a:spLocks noGrp="1"/>
          </p:cNvSpPr>
          <p:nvPr>
            <p:ph sz="half" idx="1"/>
          </p:nvPr>
        </p:nvSpPr>
        <p:spPr>
          <a:xfrm>
            <a:off x="36265" y="519962"/>
            <a:ext cx="4679751" cy="2455620"/>
          </a:xfrm>
        </p:spPr>
        <p:txBody>
          <a:bodyPr/>
          <a:lstStyle/>
          <a:p>
            <a:pPr marL="0" indent="0">
              <a:buNone/>
            </a:pPr>
            <a:r>
              <a:rPr lang="en-GB" sz="1400" b="1" dirty="0"/>
              <a:t>Design of Capsule with parachute at </a:t>
            </a:r>
            <a:r>
              <a:rPr lang="el-GR" sz="1400" b="1" dirty="0"/>
              <a:t>α</a:t>
            </a:r>
            <a:r>
              <a:rPr lang="en-GB" sz="1400" b="1" dirty="0"/>
              <a:t> = 0°</a:t>
            </a:r>
          </a:p>
          <a:p>
            <a:pPr marL="0" indent="0">
              <a:buNone/>
            </a:pPr>
            <a:endParaRPr lang="en-GB" sz="1400" b="1" dirty="0"/>
          </a:p>
          <a:p>
            <a:pPr marL="0" indent="0">
              <a:buNone/>
            </a:pPr>
            <a:endParaRPr lang="en-GB" sz="1400" b="1" dirty="0"/>
          </a:p>
          <a:p>
            <a:pPr marL="0" indent="0">
              <a:buNone/>
            </a:pPr>
            <a:endParaRPr lang="en-GB" sz="1400" b="1" dirty="0"/>
          </a:p>
          <a:p>
            <a:pPr marL="0" indent="0">
              <a:buNone/>
            </a:pPr>
            <a:endParaRPr lang="en-GB" sz="1400" b="1" dirty="0"/>
          </a:p>
          <a:p>
            <a:pPr marL="0" indent="0">
              <a:buNone/>
            </a:pPr>
            <a:endParaRPr lang="en-GB" sz="1400" b="1" dirty="0"/>
          </a:p>
          <a:p>
            <a:pPr marL="0" indent="0">
              <a:buNone/>
            </a:pPr>
            <a:endParaRPr lang="en-GB" sz="1400" b="1" dirty="0"/>
          </a:p>
          <a:p>
            <a:pPr marL="0" indent="0">
              <a:buNone/>
            </a:pPr>
            <a:endParaRPr lang="en-GB" sz="1400" b="1" dirty="0"/>
          </a:p>
          <a:p>
            <a:pPr marL="0" indent="0">
              <a:buNone/>
            </a:pPr>
            <a:endParaRPr lang="en-GB" sz="1400" b="1" dirty="0"/>
          </a:p>
          <a:p>
            <a:pPr marL="0" indent="0">
              <a:buNone/>
            </a:pPr>
            <a:r>
              <a:rPr lang="en-GB" sz="1400" b="1" dirty="0"/>
              <a:t>Design of Capsule with parachute at </a:t>
            </a:r>
            <a:r>
              <a:rPr lang="el-GR" sz="1400" b="1" dirty="0"/>
              <a:t>α</a:t>
            </a:r>
            <a:r>
              <a:rPr lang="en-GB" sz="1400" b="1" dirty="0"/>
              <a:t> = 20</a:t>
            </a:r>
            <a:r>
              <a:rPr lang="en-GB" sz="1200" b="1" dirty="0"/>
              <a:t>°</a:t>
            </a:r>
          </a:p>
          <a:p>
            <a:pPr marL="0" indent="0">
              <a:buNone/>
            </a:pPr>
            <a:endParaRPr lang="en-GB" sz="1200" b="1" dirty="0"/>
          </a:p>
        </p:txBody>
      </p:sp>
      <p:sp>
        <p:nvSpPr>
          <p:cNvPr id="7" name="Content Placeholder 6">
            <a:extLst>
              <a:ext uri="{FF2B5EF4-FFF2-40B4-BE49-F238E27FC236}">
                <a16:creationId xmlns:a16="http://schemas.microsoft.com/office/drawing/2014/main" id="{147081ED-682E-7F8F-6BE2-03A7B34292D3}"/>
              </a:ext>
            </a:extLst>
          </p:cNvPr>
          <p:cNvSpPr>
            <a:spLocks noGrp="1"/>
          </p:cNvSpPr>
          <p:nvPr>
            <p:ph sz="half" idx="2"/>
          </p:nvPr>
        </p:nvSpPr>
        <p:spPr>
          <a:xfrm>
            <a:off x="4141316" y="476672"/>
            <a:ext cx="4823768" cy="2232248"/>
          </a:xfrm>
        </p:spPr>
        <p:txBody>
          <a:bodyPr/>
          <a:lstStyle/>
          <a:p>
            <a:pPr marL="0" indent="0">
              <a:buNone/>
            </a:pPr>
            <a:r>
              <a:rPr lang="en-GB" sz="1600" b="1" dirty="0"/>
              <a:t>Meshing: </a:t>
            </a:r>
            <a:r>
              <a:rPr lang="en-GB" sz="1600" dirty="0"/>
              <a:t>cut-cell method (for Structured mesh)</a:t>
            </a:r>
          </a:p>
          <a:p>
            <a:pPr marL="0" indent="0">
              <a:buNone/>
            </a:pPr>
            <a:r>
              <a:rPr lang="en-GB" sz="1600" b="1" dirty="0"/>
              <a:t>No of cells: </a:t>
            </a:r>
            <a:r>
              <a:rPr lang="en-GB" sz="1600" dirty="0"/>
              <a:t>1.1 million ;</a:t>
            </a:r>
            <a:r>
              <a:rPr lang="en-GB" sz="1600" b="1" dirty="0"/>
              <a:t>Domain Length </a:t>
            </a:r>
            <a:r>
              <a:rPr lang="en-GB" sz="1600" dirty="0"/>
              <a:t>=100m</a:t>
            </a:r>
          </a:p>
          <a:p>
            <a:pPr marL="0" indent="0">
              <a:buNone/>
            </a:pPr>
            <a:endParaRPr lang="en-GB" sz="1100" dirty="0"/>
          </a:p>
          <a:p>
            <a:endParaRPr lang="en-GB" dirty="0"/>
          </a:p>
        </p:txBody>
      </p:sp>
      <p:sp>
        <p:nvSpPr>
          <p:cNvPr id="2" name="Date Placeholder 1">
            <a:extLst>
              <a:ext uri="{FF2B5EF4-FFF2-40B4-BE49-F238E27FC236}">
                <a16:creationId xmlns:a16="http://schemas.microsoft.com/office/drawing/2014/main" id="{41E0D47E-ACC3-2DD9-C87B-57E712BFD21F}"/>
              </a:ext>
            </a:extLst>
          </p:cNvPr>
          <p:cNvSpPr>
            <a:spLocks noGrp="1"/>
          </p:cNvSpPr>
          <p:nvPr>
            <p:ph type="dt" sz="half" idx="10"/>
          </p:nvPr>
        </p:nvSpPr>
        <p:spPr/>
        <p:txBody>
          <a:bodyPr/>
          <a:lstStyle/>
          <a:p>
            <a:pPr>
              <a:defRPr/>
            </a:pPr>
            <a:fld id="{2664180B-BB0F-445E-AD24-2A975B26BB82}" type="datetime1">
              <a:rPr lang="it-IT" altLang="it-IT" smtClean="0"/>
              <a:pPr>
                <a:defRPr/>
              </a:pPr>
              <a:t>25/01/2023</a:t>
            </a:fld>
            <a:endParaRPr lang="it-IT" altLang="it-IT"/>
          </a:p>
        </p:txBody>
      </p:sp>
      <p:sp>
        <p:nvSpPr>
          <p:cNvPr id="3" name="Footer Placeholder 2">
            <a:extLst>
              <a:ext uri="{FF2B5EF4-FFF2-40B4-BE49-F238E27FC236}">
                <a16:creationId xmlns:a16="http://schemas.microsoft.com/office/drawing/2014/main" id="{88395C3F-2572-F4C0-21F8-AD420539A20D}"/>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4" name="Slide Number Placeholder 3">
            <a:extLst>
              <a:ext uri="{FF2B5EF4-FFF2-40B4-BE49-F238E27FC236}">
                <a16:creationId xmlns:a16="http://schemas.microsoft.com/office/drawing/2014/main" id="{D12C18EF-3E8A-164D-A780-0A964037C51F}"/>
              </a:ext>
            </a:extLst>
          </p:cNvPr>
          <p:cNvSpPr>
            <a:spLocks noGrp="1"/>
          </p:cNvSpPr>
          <p:nvPr>
            <p:ph type="sldNum" sz="quarter" idx="12"/>
          </p:nvPr>
        </p:nvSpPr>
        <p:spPr/>
        <p:txBody>
          <a:bodyPr/>
          <a:lstStyle/>
          <a:p>
            <a:pPr>
              <a:defRPr/>
            </a:pPr>
            <a:r>
              <a:rPr lang="it-IT" altLang="it-IT"/>
              <a:t>Pagina </a:t>
            </a:r>
            <a:fld id="{0373115F-B9CC-4E75-9DAF-1000D4FA414A}" type="slidenum">
              <a:rPr lang="it-IT" altLang="it-IT" smtClean="0"/>
              <a:pPr>
                <a:defRPr/>
              </a:pPr>
              <a:t>15</a:t>
            </a:fld>
            <a:endParaRPr lang="it-IT" altLang="it-IT"/>
          </a:p>
        </p:txBody>
      </p:sp>
      <p:sp>
        <p:nvSpPr>
          <p:cNvPr id="17" name="TextBox 16">
            <a:extLst>
              <a:ext uri="{FF2B5EF4-FFF2-40B4-BE49-F238E27FC236}">
                <a16:creationId xmlns:a16="http://schemas.microsoft.com/office/drawing/2014/main" id="{DAB2FFED-580F-B2D8-CA64-93183E2E14B3}"/>
              </a:ext>
            </a:extLst>
          </p:cNvPr>
          <p:cNvSpPr txBox="1"/>
          <p:nvPr/>
        </p:nvSpPr>
        <p:spPr>
          <a:xfrm>
            <a:off x="251520" y="3156886"/>
            <a:ext cx="3290656" cy="369332"/>
          </a:xfrm>
          <a:prstGeom prst="rect">
            <a:avLst/>
          </a:prstGeom>
          <a:noFill/>
        </p:spPr>
        <p:txBody>
          <a:bodyPr wrap="square" rtlCol="0">
            <a:spAutoFit/>
          </a:bodyPr>
          <a:lstStyle/>
          <a:p>
            <a:r>
              <a:rPr lang="en-GB" sz="1800" b="1" dirty="0">
                <a:solidFill>
                  <a:schemeClr val="tx1">
                    <a:lumMod val="50000"/>
                  </a:schemeClr>
                </a:solidFill>
              </a:rPr>
              <a:t>Mesh Details</a:t>
            </a:r>
          </a:p>
        </p:txBody>
      </p:sp>
      <p:sp>
        <p:nvSpPr>
          <p:cNvPr id="8" name="TextBox 7">
            <a:extLst>
              <a:ext uri="{FF2B5EF4-FFF2-40B4-BE49-F238E27FC236}">
                <a16:creationId xmlns:a16="http://schemas.microsoft.com/office/drawing/2014/main" id="{F2B6A1D0-FF71-2AE0-817B-EDDB5F27D7A8}"/>
              </a:ext>
            </a:extLst>
          </p:cNvPr>
          <p:cNvSpPr txBox="1"/>
          <p:nvPr/>
        </p:nvSpPr>
        <p:spPr>
          <a:xfrm>
            <a:off x="4019020" y="3088456"/>
            <a:ext cx="2335951"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1600" b="1" dirty="0">
                <a:solidFill>
                  <a:schemeClr val="tx1">
                    <a:lumMod val="50000"/>
                  </a:schemeClr>
                </a:solidFill>
              </a:rPr>
              <a:t>Boundary conditions</a:t>
            </a:r>
          </a:p>
        </p:txBody>
      </p:sp>
      <p:pic>
        <p:nvPicPr>
          <p:cNvPr id="15" name="Picture 14" descr="A close-up of a pen">
            <a:extLst>
              <a:ext uri="{FF2B5EF4-FFF2-40B4-BE49-F238E27FC236}">
                <a16:creationId xmlns:a16="http://schemas.microsoft.com/office/drawing/2014/main" id="{A5667DE1-F6D5-1522-8AE0-FA429C660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16" y="888192"/>
            <a:ext cx="3363260" cy="831597"/>
          </a:xfrm>
          <a:prstGeom prst="rect">
            <a:avLst/>
          </a:prstGeom>
        </p:spPr>
      </p:pic>
      <p:pic>
        <p:nvPicPr>
          <p:cNvPr id="19" name="Picture 18">
            <a:extLst>
              <a:ext uri="{FF2B5EF4-FFF2-40B4-BE49-F238E27FC236}">
                <a16:creationId xmlns:a16="http://schemas.microsoft.com/office/drawing/2014/main" id="{621B401D-E14F-B79F-8424-047FFEA4A8C5}"/>
              </a:ext>
            </a:extLst>
          </p:cNvPr>
          <p:cNvPicPr>
            <a:picLocks noChangeAspect="1"/>
          </p:cNvPicPr>
          <p:nvPr/>
        </p:nvPicPr>
        <p:blipFill rotWithShape="1">
          <a:blip r:embed="rId3"/>
          <a:srcRect l="35797" t="47239" r="32536" b="33372"/>
          <a:stretch/>
        </p:blipFill>
        <p:spPr>
          <a:xfrm>
            <a:off x="178916" y="1889645"/>
            <a:ext cx="3363260" cy="997282"/>
          </a:xfrm>
          <a:prstGeom prst="rect">
            <a:avLst/>
          </a:prstGeom>
        </p:spPr>
      </p:pic>
      <p:pic>
        <p:nvPicPr>
          <p:cNvPr id="27" name="Picture 26" descr="A picture containing case">
            <a:extLst>
              <a:ext uri="{FF2B5EF4-FFF2-40B4-BE49-F238E27FC236}">
                <a16:creationId xmlns:a16="http://schemas.microsoft.com/office/drawing/2014/main" id="{762A1D56-6DC0-8276-9A57-FCCD46C9D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401" y="1124744"/>
            <a:ext cx="2088230" cy="1611543"/>
          </a:xfrm>
          <a:prstGeom prst="rect">
            <a:avLst/>
          </a:prstGeom>
        </p:spPr>
      </p:pic>
      <p:graphicFrame>
        <p:nvGraphicFramePr>
          <p:cNvPr id="28" name="Table 27">
            <a:extLst>
              <a:ext uri="{FF2B5EF4-FFF2-40B4-BE49-F238E27FC236}">
                <a16:creationId xmlns:a16="http://schemas.microsoft.com/office/drawing/2014/main" id="{064E7399-AEE4-49D3-924F-270E5F6936F2}"/>
              </a:ext>
            </a:extLst>
          </p:cNvPr>
          <p:cNvGraphicFramePr>
            <a:graphicFrameLocks noGrp="1"/>
          </p:cNvGraphicFramePr>
          <p:nvPr>
            <p:extLst>
              <p:ext uri="{D42A27DB-BD31-4B8C-83A1-F6EECF244321}">
                <p14:modId xmlns:p14="http://schemas.microsoft.com/office/powerpoint/2010/main" val="911368872"/>
              </p:ext>
            </p:extLst>
          </p:nvPr>
        </p:nvGraphicFramePr>
        <p:xfrm>
          <a:off x="251521" y="3673301"/>
          <a:ext cx="3290655" cy="2190600"/>
        </p:xfrm>
        <a:graphic>
          <a:graphicData uri="http://schemas.openxmlformats.org/drawingml/2006/table">
            <a:tbl>
              <a:tblPr>
                <a:tableStyleId>{616DA210-FB5B-4158-B5E0-FEB733F419BA}</a:tableStyleId>
              </a:tblPr>
              <a:tblGrid>
                <a:gridCol w="809955">
                  <a:extLst>
                    <a:ext uri="{9D8B030D-6E8A-4147-A177-3AD203B41FA5}">
                      <a16:colId xmlns:a16="http://schemas.microsoft.com/office/drawing/2014/main" val="587762638"/>
                    </a:ext>
                  </a:extLst>
                </a:gridCol>
                <a:gridCol w="867397">
                  <a:extLst>
                    <a:ext uri="{9D8B030D-6E8A-4147-A177-3AD203B41FA5}">
                      <a16:colId xmlns:a16="http://schemas.microsoft.com/office/drawing/2014/main" val="2511779478"/>
                    </a:ext>
                  </a:extLst>
                </a:gridCol>
                <a:gridCol w="867397">
                  <a:extLst>
                    <a:ext uri="{9D8B030D-6E8A-4147-A177-3AD203B41FA5}">
                      <a16:colId xmlns:a16="http://schemas.microsoft.com/office/drawing/2014/main" val="2923441163"/>
                    </a:ext>
                  </a:extLst>
                </a:gridCol>
                <a:gridCol w="745906">
                  <a:extLst>
                    <a:ext uri="{9D8B030D-6E8A-4147-A177-3AD203B41FA5}">
                      <a16:colId xmlns:a16="http://schemas.microsoft.com/office/drawing/2014/main" val="317067065"/>
                    </a:ext>
                  </a:extLst>
                </a:gridCol>
              </a:tblGrid>
              <a:tr h="600704">
                <a:tc>
                  <a:txBody>
                    <a:bodyPr/>
                    <a:lstStyle/>
                    <a:p>
                      <a:pPr>
                        <a:lnSpc>
                          <a:spcPct val="150000"/>
                        </a:lnSpc>
                        <a:spcAft>
                          <a:spcPts val="800"/>
                        </a:spcAft>
                      </a:pPr>
                      <a:r>
                        <a:rPr lang="en-GB" sz="1200" b="1" dirty="0">
                          <a:solidFill>
                            <a:srgbClr val="000000"/>
                          </a:solidFill>
                          <a:effectLst/>
                        </a:rPr>
                        <a:t> Angle of Attack(α)</a:t>
                      </a:r>
                      <a:endParaRPr lang="en-GB"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b="1" dirty="0">
                          <a:solidFill>
                            <a:srgbClr val="000000"/>
                          </a:solidFill>
                          <a:effectLst/>
                        </a:rPr>
                        <a:t>Mesh type</a:t>
                      </a:r>
                      <a:endParaRPr lang="en-GB"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b="1">
                          <a:solidFill>
                            <a:srgbClr val="000000"/>
                          </a:solidFill>
                          <a:effectLst/>
                        </a:rPr>
                        <a:t>No. of Elements</a:t>
                      </a:r>
                      <a:endParaRPr lang="en-GB"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b="1" dirty="0">
                          <a:solidFill>
                            <a:srgbClr val="000000"/>
                          </a:solidFill>
                          <a:effectLst/>
                        </a:rPr>
                        <a:t>No. of nodes</a:t>
                      </a:r>
                      <a:endParaRPr lang="en-GB"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397521"/>
                  </a:ext>
                </a:extLst>
              </a:tr>
              <a:tr h="251451">
                <a:tc rowSpan="3">
                  <a:txBody>
                    <a:bodyPr/>
                    <a:lstStyle/>
                    <a:p>
                      <a:pPr>
                        <a:lnSpc>
                          <a:spcPct val="150000"/>
                        </a:lnSpc>
                        <a:spcAft>
                          <a:spcPts val="800"/>
                        </a:spcAft>
                      </a:pPr>
                      <a:r>
                        <a:rPr lang="en-GB" sz="1200" dirty="0">
                          <a:solidFill>
                            <a:srgbClr val="000000"/>
                          </a:solidFill>
                          <a:effectLst/>
                        </a:rPr>
                        <a:t>0°</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Coarse </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308760</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281767</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3472503"/>
                  </a:ext>
                </a:extLst>
              </a:tr>
              <a:tr h="251451">
                <a:tc vMerge="1">
                  <a:txBody>
                    <a:bodyPr/>
                    <a:lstStyle/>
                    <a:p>
                      <a:endParaRPr lang="en-GB"/>
                    </a:p>
                  </a:txBody>
                  <a:tcPr/>
                </a:tc>
                <a:tc>
                  <a:txBody>
                    <a:bodyPr/>
                    <a:lstStyle/>
                    <a:p>
                      <a:pPr>
                        <a:lnSpc>
                          <a:spcPct val="150000"/>
                        </a:lnSpc>
                        <a:spcAft>
                          <a:spcPts val="800"/>
                        </a:spcAft>
                      </a:pPr>
                      <a:r>
                        <a:rPr lang="en-GB" sz="1200">
                          <a:solidFill>
                            <a:srgbClr val="000000"/>
                          </a:solidFill>
                          <a:effectLst/>
                        </a:rPr>
                        <a:t>Medium</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758489</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737408</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018914"/>
                  </a:ext>
                </a:extLst>
              </a:tr>
              <a:tr h="292046">
                <a:tc vMerge="1">
                  <a:txBody>
                    <a:bodyPr/>
                    <a:lstStyle/>
                    <a:p>
                      <a:endParaRPr lang="en-GB"/>
                    </a:p>
                  </a:txBody>
                  <a:tcPr/>
                </a:tc>
                <a:tc>
                  <a:txBody>
                    <a:bodyPr/>
                    <a:lstStyle/>
                    <a:p>
                      <a:pPr>
                        <a:lnSpc>
                          <a:spcPct val="150000"/>
                        </a:lnSpc>
                        <a:spcAft>
                          <a:spcPts val="800"/>
                        </a:spcAft>
                      </a:pPr>
                      <a:r>
                        <a:rPr lang="en-GB" sz="1200">
                          <a:solidFill>
                            <a:srgbClr val="000000"/>
                          </a:solidFill>
                          <a:effectLst/>
                        </a:rPr>
                        <a:t>Fine</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1416103</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1295970</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6035251"/>
                  </a:ext>
                </a:extLst>
              </a:tr>
              <a:tr h="251451">
                <a:tc rowSpan="3">
                  <a:txBody>
                    <a:bodyPr/>
                    <a:lstStyle/>
                    <a:p>
                      <a:pPr>
                        <a:lnSpc>
                          <a:spcPct val="150000"/>
                        </a:lnSpc>
                        <a:spcAft>
                          <a:spcPts val="800"/>
                        </a:spcAft>
                      </a:pPr>
                      <a:r>
                        <a:rPr lang="en-GB" sz="1200">
                          <a:solidFill>
                            <a:srgbClr val="000000"/>
                          </a:solidFill>
                          <a:effectLst/>
                        </a:rPr>
                        <a:t>20°</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Coarse </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281767</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307860</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032708"/>
                  </a:ext>
                </a:extLst>
              </a:tr>
              <a:tr h="251451">
                <a:tc vMerge="1">
                  <a:txBody>
                    <a:bodyPr/>
                    <a:lstStyle/>
                    <a:p>
                      <a:endParaRPr lang="en-GB"/>
                    </a:p>
                  </a:txBody>
                  <a:tcPr/>
                </a:tc>
                <a:tc>
                  <a:txBody>
                    <a:bodyPr/>
                    <a:lstStyle/>
                    <a:p>
                      <a:pPr>
                        <a:lnSpc>
                          <a:spcPct val="150000"/>
                        </a:lnSpc>
                        <a:spcAft>
                          <a:spcPts val="800"/>
                        </a:spcAft>
                      </a:pPr>
                      <a:r>
                        <a:rPr lang="en-GB" sz="1200" dirty="0">
                          <a:solidFill>
                            <a:srgbClr val="000000"/>
                          </a:solidFill>
                          <a:effectLst/>
                        </a:rPr>
                        <a:t>Medium</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a:solidFill>
                            <a:srgbClr val="000000"/>
                          </a:solidFill>
                          <a:effectLst/>
                        </a:rPr>
                        <a:t>737408</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758489</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6446956"/>
                  </a:ext>
                </a:extLst>
              </a:tr>
              <a:tr h="292046">
                <a:tc vMerge="1">
                  <a:txBody>
                    <a:bodyPr/>
                    <a:lstStyle/>
                    <a:p>
                      <a:endParaRPr lang="en-GB"/>
                    </a:p>
                  </a:txBody>
                  <a:tcPr/>
                </a:tc>
                <a:tc>
                  <a:txBody>
                    <a:bodyPr/>
                    <a:lstStyle/>
                    <a:p>
                      <a:pPr>
                        <a:lnSpc>
                          <a:spcPct val="150000"/>
                        </a:lnSpc>
                        <a:spcAft>
                          <a:spcPts val="800"/>
                        </a:spcAft>
                      </a:pPr>
                      <a:r>
                        <a:rPr lang="en-GB" sz="1200">
                          <a:solidFill>
                            <a:srgbClr val="000000"/>
                          </a:solidFill>
                          <a:effectLst/>
                        </a:rPr>
                        <a:t>Fine</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1163920</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en-GB" sz="1200" dirty="0">
                          <a:solidFill>
                            <a:srgbClr val="000000"/>
                          </a:solidFill>
                          <a:effectLst/>
                        </a:rPr>
                        <a:t>1111666</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6377058"/>
                  </a:ext>
                </a:extLst>
              </a:tr>
            </a:tbl>
          </a:graphicData>
        </a:graphic>
      </p:graphicFrame>
      <p:graphicFrame>
        <p:nvGraphicFramePr>
          <p:cNvPr id="29" name="Table 28">
            <a:extLst>
              <a:ext uri="{FF2B5EF4-FFF2-40B4-BE49-F238E27FC236}">
                <a16:creationId xmlns:a16="http://schemas.microsoft.com/office/drawing/2014/main" id="{BAD34754-F3E4-16B3-C61D-4B48D9AB38A9}"/>
              </a:ext>
            </a:extLst>
          </p:cNvPr>
          <p:cNvGraphicFramePr>
            <a:graphicFrameLocks noGrp="1"/>
          </p:cNvGraphicFramePr>
          <p:nvPr>
            <p:extLst>
              <p:ext uri="{D42A27DB-BD31-4B8C-83A1-F6EECF244321}">
                <p14:modId xmlns:p14="http://schemas.microsoft.com/office/powerpoint/2010/main" val="533031126"/>
              </p:ext>
            </p:extLst>
          </p:nvPr>
        </p:nvGraphicFramePr>
        <p:xfrm>
          <a:off x="4015095" y="3547396"/>
          <a:ext cx="4679752" cy="2400170"/>
        </p:xfrm>
        <a:graphic>
          <a:graphicData uri="http://schemas.openxmlformats.org/drawingml/2006/table">
            <a:tbl>
              <a:tblPr>
                <a:tableStyleId>{616DA210-FB5B-4158-B5E0-FEB733F419BA}</a:tableStyleId>
              </a:tblPr>
              <a:tblGrid>
                <a:gridCol w="741807">
                  <a:extLst>
                    <a:ext uri="{9D8B030D-6E8A-4147-A177-3AD203B41FA5}">
                      <a16:colId xmlns:a16="http://schemas.microsoft.com/office/drawing/2014/main" val="898722141"/>
                    </a:ext>
                  </a:extLst>
                </a:gridCol>
                <a:gridCol w="1653937">
                  <a:extLst>
                    <a:ext uri="{9D8B030D-6E8A-4147-A177-3AD203B41FA5}">
                      <a16:colId xmlns:a16="http://schemas.microsoft.com/office/drawing/2014/main" val="3648703028"/>
                    </a:ext>
                  </a:extLst>
                </a:gridCol>
                <a:gridCol w="2284008">
                  <a:extLst>
                    <a:ext uri="{9D8B030D-6E8A-4147-A177-3AD203B41FA5}">
                      <a16:colId xmlns:a16="http://schemas.microsoft.com/office/drawing/2014/main" val="2730810701"/>
                    </a:ext>
                  </a:extLst>
                </a:gridCol>
              </a:tblGrid>
              <a:tr h="262524">
                <a:tc>
                  <a:txBody>
                    <a:bodyPr/>
                    <a:lstStyle/>
                    <a:p>
                      <a:pPr algn="just">
                        <a:lnSpc>
                          <a:spcPct val="150000"/>
                        </a:lnSpc>
                        <a:spcAft>
                          <a:spcPts val="800"/>
                        </a:spcAft>
                      </a:pPr>
                      <a:r>
                        <a:rPr lang="en-GB" sz="1200" b="1" dirty="0">
                          <a:solidFill>
                            <a:srgbClr val="000000"/>
                          </a:solidFill>
                          <a:effectLst/>
                        </a:rPr>
                        <a:t>Zone </a:t>
                      </a:r>
                      <a:endParaRPr lang="en-GB"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GB" sz="1200" b="1" dirty="0">
                          <a:solidFill>
                            <a:srgbClr val="000000"/>
                          </a:solidFill>
                          <a:effectLst/>
                        </a:rPr>
                        <a:t>Boundary</a:t>
                      </a:r>
                      <a:endParaRPr lang="en-GB"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GB" sz="1200" b="1" dirty="0">
                          <a:solidFill>
                            <a:srgbClr val="000000"/>
                          </a:solidFill>
                          <a:effectLst/>
                        </a:rPr>
                        <a:t>Parameters</a:t>
                      </a:r>
                      <a:endParaRPr lang="en-GB"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950660"/>
                  </a:ext>
                </a:extLst>
              </a:tr>
              <a:tr h="1875122">
                <a:tc>
                  <a:txBody>
                    <a:bodyPr/>
                    <a:lstStyle/>
                    <a:p>
                      <a:pPr algn="just">
                        <a:lnSpc>
                          <a:spcPct val="150000"/>
                        </a:lnSpc>
                        <a:spcAft>
                          <a:spcPts val="800"/>
                        </a:spcAft>
                      </a:pPr>
                      <a:r>
                        <a:rPr lang="en-GB" sz="1200" dirty="0">
                          <a:solidFill>
                            <a:srgbClr val="000000"/>
                          </a:solidFill>
                          <a:effectLst/>
                        </a:rPr>
                        <a:t>Inlet</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GB" sz="1200" dirty="0">
                          <a:solidFill>
                            <a:srgbClr val="000000"/>
                          </a:solidFill>
                          <a:effectLst/>
                        </a:rPr>
                        <a:t>Pressure Far Field</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GB" sz="1200" dirty="0">
                          <a:solidFill>
                            <a:srgbClr val="000000"/>
                          </a:solidFill>
                          <a:effectLst/>
                        </a:rPr>
                        <a:t>At Altitude 10km,</a:t>
                      </a:r>
                      <a:endParaRPr lang="en-GB" sz="1100" dirty="0">
                        <a:solidFill>
                          <a:srgbClr val="000000"/>
                        </a:solidFill>
                        <a:effectLst/>
                      </a:endParaRPr>
                    </a:p>
                    <a:p>
                      <a:pPr algn="just">
                        <a:lnSpc>
                          <a:spcPct val="150000"/>
                        </a:lnSpc>
                        <a:spcAft>
                          <a:spcPts val="800"/>
                        </a:spcAft>
                      </a:pPr>
                      <a:r>
                        <a:rPr lang="en-GB" sz="1200" dirty="0">
                          <a:solidFill>
                            <a:srgbClr val="000000"/>
                          </a:solidFill>
                          <a:effectLst/>
                        </a:rPr>
                        <a:t>Pressure (p) = 254.54 Pa</a:t>
                      </a:r>
                      <a:endParaRPr lang="en-GB" sz="1100" dirty="0">
                        <a:solidFill>
                          <a:srgbClr val="000000"/>
                        </a:solidFill>
                        <a:effectLst/>
                      </a:endParaRPr>
                    </a:p>
                    <a:p>
                      <a:pPr algn="just">
                        <a:lnSpc>
                          <a:spcPct val="150000"/>
                        </a:lnSpc>
                        <a:spcAft>
                          <a:spcPts val="800"/>
                        </a:spcAft>
                      </a:pPr>
                      <a:r>
                        <a:rPr lang="en-GB" sz="1200" dirty="0">
                          <a:solidFill>
                            <a:srgbClr val="000000"/>
                          </a:solidFill>
                          <a:effectLst/>
                        </a:rPr>
                        <a:t>Velocity (v)=228.5m/s</a:t>
                      </a:r>
                      <a:endParaRPr lang="en-GB" sz="1100" dirty="0">
                        <a:solidFill>
                          <a:srgbClr val="000000"/>
                        </a:solidFill>
                        <a:effectLst/>
                      </a:endParaRPr>
                    </a:p>
                    <a:p>
                      <a:pPr>
                        <a:lnSpc>
                          <a:spcPct val="150000"/>
                        </a:lnSpc>
                        <a:spcAft>
                          <a:spcPts val="800"/>
                        </a:spcAft>
                      </a:pPr>
                      <a:r>
                        <a:rPr lang="en-GB" sz="1200" dirty="0">
                          <a:solidFill>
                            <a:srgbClr val="000000"/>
                          </a:solidFill>
                          <a:effectLst/>
                        </a:rPr>
                        <a:t>Temperature (T)=205K</a:t>
                      </a:r>
                      <a:endParaRPr lang="en-GB" sz="1100" dirty="0">
                        <a:solidFill>
                          <a:srgbClr val="000000"/>
                        </a:solidFill>
                        <a:effectLst/>
                      </a:endParaRPr>
                    </a:p>
                    <a:p>
                      <a:pPr algn="just">
                        <a:lnSpc>
                          <a:spcPct val="150000"/>
                        </a:lnSpc>
                        <a:spcAft>
                          <a:spcPts val="800"/>
                        </a:spcAft>
                      </a:pPr>
                      <a:r>
                        <a:rPr lang="en-GB" sz="1200" dirty="0">
                          <a:solidFill>
                            <a:srgbClr val="000000"/>
                          </a:solidFill>
                          <a:effectLst/>
                        </a:rPr>
                        <a:t>Mach number(M)=2.04814</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6266530"/>
                  </a:ext>
                </a:extLst>
              </a:tr>
              <a:tr h="262524">
                <a:tc>
                  <a:txBody>
                    <a:bodyPr/>
                    <a:lstStyle/>
                    <a:p>
                      <a:pPr algn="just">
                        <a:lnSpc>
                          <a:spcPct val="150000"/>
                        </a:lnSpc>
                        <a:spcAft>
                          <a:spcPts val="800"/>
                        </a:spcAft>
                      </a:pPr>
                      <a:r>
                        <a:rPr lang="en-GB" sz="1200">
                          <a:solidFill>
                            <a:srgbClr val="000000"/>
                          </a:solidFill>
                          <a:effectLst/>
                        </a:rPr>
                        <a:t>Wall</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GB" sz="1200">
                          <a:solidFill>
                            <a:srgbClr val="000000"/>
                          </a:solidFill>
                          <a:effectLst/>
                        </a:rPr>
                        <a:t>Wall</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GB" sz="1200" dirty="0">
                          <a:solidFill>
                            <a:srgbClr val="000000"/>
                          </a:solidFill>
                          <a:effectLst/>
                        </a:rPr>
                        <a:t>-</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0646021"/>
                  </a:ext>
                </a:extLst>
              </a:tr>
            </a:tbl>
          </a:graphicData>
        </a:graphic>
      </p:graphicFrame>
    </p:spTree>
    <p:extLst>
      <p:ext uri="{BB962C8B-B14F-4D97-AF65-F5344CB8AC3E}">
        <p14:creationId xmlns:p14="http://schemas.microsoft.com/office/powerpoint/2010/main" val="1752168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693B-C454-AD30-08FA-A4C6D2033D88}"/>
              </a:ext>
            </a:extLst>
          </p:cNvPr>
          <p:cNvSpPr>
            <a:spLocks noGrp="1"/>
          </p:cNvSpPr>
          <p:nvPr>
            <p:ph type="title"/>
          </p:nvPr>
        </p:nvSpPr>
        <p:spPr>
          <a:xfrm>
            <a:off x="107505" y="116633"/>
            <a:ext cx="8568184" cy="288031"/>
          </a:xfrm>
        </p:spPr>
        <p:txBody>
          <a:bodyPr/>
          <a:lstStyle/>
          <a:p>
            <a:r>
              <a:rPr lang="en-GB" sz="1400" dirty="0"/>
              <a:t>SCHIAPARELLI FINAL ALTITUDE AND TRAJECTORY H= 10KM,</a:t>
            </a:r>
            <a:r>
              <a:rPr lang="el-GR" sz="1400" dirty="0"/>
              <a:t>α</a:t>
            </a:r>
            <a:r>
              <a:rPr lang="en-GB" sz="1400" dirty="0"/>
              <a:t>= 0°,M=2.04814 </a:t>
            </a:r>
          </a:p>
        </p:txBody>
      </p:sp>
      <p:sp>
        <p:nvSpPr>
          <p:cNvPr id="3" name="Content Placeholder 2">
            <a:extLst>
              <a:ext uri="{FF2B5EF4-FFF2-40B4-BE49-F238E27FC236}">
                <a16:creationId xmlns:a16="http://schemas.microsoft.com/office/drawing/2014/main" id="{8134287F-CD61-61BC-DCBA-A21F81ED547D}"/>
              </a:ext>
            </a:extLst>
          </p:cNvPr>
          <p:cNvSpPr>
            <a:spLocks noGrp="1"/>
          </p:cNvSpPr>
          <p:nvPr>
            <p:ph sz="half" idx="1"/>
          </p:nvPr>
        </p:nvSpPr>
        <p:spPr>
          <a:xfrm>
            <a:off x="251521" y="476672"/>
            <a:ext cx="4568130" cy="5390728"/>
          </a:xfrm>
        </p:spPr>
        <p:txBody>
          <a:bodyPr/>
          <a:lstStyle/>
          <a:p>
            <a:pPr marL="0" indent="0">
              <a:buNone/>
            </a:pPr>
            <a:r>
              <a:rPr lang="en-GB" sz="1600" b="1" dirty="0">
                <a:solidFill>
                  <a:srgbClr val="000000"/>
                </a:solidFill>
              </a:rPr>
              <a:t>General flow features around the interacting surfaces.</a:t>
            </a:r>
            <a:endParaRPr lang="en-GB" sz="800" dirty="0"/>
          </a:p>
        </p:txBody>
      </p:sp>
      <p:sp>
        <p:nvSpPr>
          <p:cNvPr id="4" name="Content Placeholder 3">
            <a:extLst>
              <a:ext uri="{FF2B5EF4-FFF2-40B4-BE49-F238E27FC236}">
                <a16:creationId xmlns:a16="http://schemas.microsoft.com/office/drawing/2014/main" id="{C84BCCB8-9B53-23D0-2B2E-A0F5BBDC291F}"/>
              </a:ext>
            </a:extLst>
          </p:cNvPr>
          <p:cNvSpPr>
            <a:spLocks noGrp="1"/>
          </p:cNvSpPr>
          <p:nvPr>
            <p:ph sz="half" idx="2"/>
          </p:nvPr>
        </p:nvSpPr>
        <p:spPr>
          <a:xfrm>
            <a:off x="4877550" y="476672"/>
            <a:ext cx="4266449" cy="5544615"/>
          </a:xfrm>
        </p:spPr>
        <p:txBody>
          <a:bodyPr/>
          <a:lstStyle/>
          <a:p>
            <a:pPr marL="0" indent="0">
              <a:buNone/>
            </a:pPr>
            <a:r>
              <a:rPr lang="en-GB" sz="1800" b="1" dirty="0"/>
              <a:t>Mach number</a:t>
            </a:r>
          </a:p>
          <a:p>
            <a:r>
              <a:rPr lang="en-GB" sz="1800" dirty="0"/>
              <a:t>Interaction between the region of the shock wake downstream of the capsule and the parachute. </a:t>
            </a:r>
          </a:p>
          <a:p>
            <a:r>
              <a:rPr lang="en-GB" sz="1800" dirty="0"/>
              <a:t>Turbulent wave (TW2) interaction at backside of the canopy.</a:t>
            </a:r>
          </a:p>
          <a:p>
            <a:r>
              <a:rPr lang="en-GB" sz="1800" dirty="0"/>
              <a:t>Max M = 2.7 (V=173.7m/s)</a:t>
            </a:r>
            <a:endParaRPr lang="en-GB" dirty="0"/>
          </a:p>
          <a:p>
            <a:endParaRPr lang="en-GB" sz="2000" dirty="0"/>
          </a:p>
          <a:p>
            <a:pPr marL="0" indent="0">
              <a:buNone/>
            </a:pPr>
            <a:endParaRPr lang="en-GB" sz="1400" b="1" dirty="0"/>
          </a:p>
        </p:txBody>
      </p:sp>
      <p:sp>
        <p:nvSpPr>
          <p:cNvPr id="5" name="Date Placeholder 4">
            <a:extLst>
              <a:ext uri="{FF2B5EF4-FFF2-40B4-BE49-F238E27FC236}">
                <a16:creationId xmlns:a16="http://schemas.microsoft.com/office/drawing/2014/main" id="{E01F322D-6EC3-0BCE-37BB-5FFC9D9F3D3E}"/>
              </a:ext>
            </a:extLst>
          </p:cNvPr>
          <p:cNvSpPr>
            <a:spLocks noGrp="1"/>
          </p:cNvSpPr>
          <p:nvPr>
            <p:ph type="dt" sz="half" idx="10"/>
          </p:nvPr>
        </p:nvSpPr>
        <p:spPr/>
        <p:txBody>
          <a:bodyPr/>
          <a:lstStyle/>
          <a:p>
            <a:pPr>
              <a:defRPr/>
            </a:pPr>
            <a:fld id="{9495C135-2E66-4255-80EE-3D03EFCBF111}" type="datetime1">
              <a:rPr lang="it-IT" altLang="it-IT" smtClean="0"/>
              <a:pPr>
                <a:defRPr/>
              </a:pPr>
              <a:t>25/01/2023</a:t>
            </a:fld>
            <a:endParaRPr lang="it-IT" altLang="it-IT"/>
          </a:p>
        </p:txBody>
      </p:sp>
      <p:sp>
        <p:nvSpPr>
          <p:cNvPr id="6" name="Footer Placeholder 5">
            <a:extLst>
              <a:ext uri="{FF2B5EF4-FFF2-40B4-BE49-F238E27FC236}">
                <a16:creationId xmlns:a16="http://schemas.microsoft.com/office/drawing/2014/main" id="{5FACCD2D-D6DA-F2EA-BB11-134C2F64A245}"/>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7" name="Slide Number Placeholder 6">
            <a:extLst>
              <a:ext uri="{FF2B5EF4-FFF2-40B4-BE49-F238E27FC236}">
                <a16:creationId xmlns:a16="http://schemas.microsoft.com/office/drawing/2014/main" id="{C771DEB4-32B1-3631-FF9F-764172D93EB1}"/>
              </a:ext>
            </a:extLst>
          </p:cNvPr>
          <p:cNvSpPr>
            <a:spLocks noGrp="1"/>
          </p:cNvSpPr>
          <p:nvPr>
            <p:ph type="sldNum" sz="quarter" idx="12"/>
          </p:nvPr>
        </p:nvSpPr>
        <p:spPr/>
        <p:txBody>
          <a:bodyPr/>
          <a:lstStyle/>
          <a:p>
            <a:pPr>
              <a:defRPr/>
            </a:pPr>
            <a:r>
              <a:rPr lang="it-IT" altLang="it-IT"/>
              <a:t>Pagina </a:t>
            </a:r>
            <a:fld id="{857B75CD-9F65-41FC-9B54-BA6ED2DA3AF9}" type="slidenum">
              <a:rPr lang="it-IT" altLang="it-IT" smtClean="0"/>
              <a:pPr>
                <a:defRPr/>
              </a:pPr>
              <a:t>16</a:t>
            </a:fld>
            <a:endParaRPr lang="it-IT" altLang="it-IT"/>
          </a:p>
        </p:txBody>
      </p:sp>
      <p:pic>
        <p:nvPicPr>
          <p:cNvPr id="8" name="Content Placeholder 7">
            <a:extLst>
              <a:ext uri="{FF2B5EF4-FFF2-40B4-BE49-F238E27FC236}">
                <a16:creationId xmlns:a16="http://schemas.microsoft.com/office/drawing/2014/main" id="{282A5050-36F4-2521-9916-1DBC21212A7A}"/>
              </a:ext>
            </a:extLst>
          </p:cNvPr>
          <p:cNvPicPr>
            <a:picLocks noChangeAspect="1"/>
          </p:cNvPicPr>
          <p:nvPr/>
        </p:nvPicPr>
        <p:blipFill rotWithShape="1">
          <a:blip r:embed="rId2"/>
          <a:srcRect b="5806"/>
          <a:stretch/>
        </p:blipFill>
        <p:spPr bwMode="auto">
          <a:xfrm>
            <a:off x="539731" y="1063422"/>
            <a:ext cx="3582027" cy="2021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Chart">
            <a:extLst>
              <a:ext uri="{FF2B5EF4-FFF2-40B4-BE49-F238E27FC236}">
                <a16:creationId xmlns:a16="http://schemas.microsoft.com/office/drawing/2014/main" id="{30181CFA-7754-A04D-3DD3-0426228306F0}"/>
              </a:ext>
            </a:extLst>
          </p:cNvPr>
          <p:cNvPicPr>
            <a:picLocks noChangeAspect="1"/>
          </p:cNvPicPr>
          <p:nvPr/>
        </p:nvPicPr>
        <p:blipFill rotWithShape="1">
          <a:blip r:embed="rId3">
            <a:extLst>
              <a:ext uri="{28A0092B-C50C-407E-A947-70E740481C1C}">
                <a14:useLocalDpi xmlns:a14="http://schemas.microsoft.com/office/drawing/2010/main" val="0"/>
              </a:ext>
            </a:extLst>
          </a:blip>
          <a:srcRect t="3833" r="16614"/>
          <a:stretch/>
        </p:blipFill>
        <p:spPr bwMode="auto">
          <a:xfrm>
            <a:off x="706049" y="3172036"/>
            <a:ext cx="3168352" cy="2782812"/>
          </a:xfrm>
          <a:prstGeom prst="rect">
            <a:avLst/>
          </a:prstGeom>
          <a:noFill/>
          <a:ln>
            <a:noFill/>
          </a:ln>
          <a:extLst>
            <a:ext uri="{53640926-AAD7-44D8-BBD7-CCE9431645EC}">
              <a14:shadowObscured xmlns:a14="http://schemas.microsoft.com/office/drawing/2010/main"/>
            </a:ext>
          </a:extLst>
        </p:spPr>
      </p:pic>
      <p:pic>
        <p:nvPicPr>
          <p:cNvPr id="10" name="Picture 9" descr="Graphical user interface, application, table, Excel">
            <a:extLst>
              <a:ext uri="{FF2B5EF4-FFF2-40B4-BE49-F238E27FC236}">
                <a16:creationId xmlns:a16="http://schemas.microsoft.com/office/drawing/2014/main" id="{9A90B7B3-4E81-58F8-54BB-BAD15CD7218E}"/>
              </a:ext>
            </a:extLst>
          </p:cNvPr>
          <p:cNvPicPr>
            <a:picLocks noChangeAspect="1"/>
          </p:cNvPicPr>
          <p:nvPr/>
        </p:nvPicPr>
        <p:blipFill rotWithShape="1">
          <a:blip r:embed="rId4"/>
          <a:srcRect l="20013" t="27388" r="35799" b="11076"/>
          <a:stretch/>
        </p:blipFill>
        <p:spPr bwMode="auto">
          <a:xfrm>
            <a:off x="4572000" y="2831041"/>
            <a:ext cx="4334589" cy="30382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7340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E9545D-988C-67E9-888A-9033B81E38E3}"/>
              </a:ext>
            </a:extLst>
          </p:cNvPr>
          <p:cNvSpPr>
            <a:spLocks noGrp="1"/>
          </p:cNvSpPr>
          <p:nvPr>
            <p:ph sz="half" idx="1"/>
          </p:nvPr>
        </p:nvSpPr>
        <p:spPr>
          <a:xfrm>
            <a:off x="179513" y="0"/>
            <a:ext cx="4392487" cy="5867400"/>
          </a:xfrm>
        </p:spPr>
        <p:txBody>
          <a:bodyPr/>
          <a:lstStyle/>
          <a:p>
            <a:pPr marL="0" indent="0">
              <a:buNone/>
            </a:pPr>
            <a:r>
              <a:rPr lang="en-GB" sz="1400" b="1" dirty="0">
                <a:ea typeface="Calibri" panose="020F0502020204030204" pitchFamily="34" charset="0"/>
                <a:cs typeface="Times New Roman" panose="02020603050405020304" pitchFamily="18" charset="0"/>
              </a:rPr>
              <a:t>Temperature</a:t>
            </a:r>
          </a:p>
          <a:p>
            <a:r>
              <a:rPr lang="en-GB" sz="1400" dirty="0"/>
              <a:t>strong bow shock (BS1) at 0.1m in front end of the capsule.</a:t>
            </a:r>
          </a:p>
          <a:p>
            <a:r>
              <a:rPr lang="en-GB" sz="1400" dirty="0"/>
              <a:t>Turbulent wake between the capsule and canopy (TW1) and also in the backside of canopy (TW2).</a:t>
            </a:r>
          </a:p>
          <a:p>
            <a:r>
              <a:rPr lang="en-GB" sz="1400" b="1" dirty="0" err="1"/>
              <a:t>Tmax</a:t>
            </a:r>
            <a:r>
              <a:rPr lang="en-GB" sz="1400" b="1" dirty="0"/>
              <a:t> at 339.99K.</a:t>
            </a:r>
            <a:endParaRPr lang="en-GB" sz="1050"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200CE92-6E40-6BA9-BD91-3E6F6D9ABFA7}"/>
                  </a:ext>
                </a:extLst>
              </p:cNvPr>
              <p:cNvSpPr>
                <a:spLocks noGrp="1"/>
              </p:cNvSpPr>
              <p:nvPr>
                <p:ph sz="half" idx="2"/>
              </p:nvPr>
            </p:nvSpPr>
            <p:spPr>
              <a:xfrm>
                <a:off x="4572000" y="44624"/>
                <a:ext cx="4572000" cy="5822776"/>
              </a:xfrm>
            </p:spPr>
            <p:txBody>
              <a:bodyPr/>
              <a:lstStyle/>
              <a:p>
                <a:pPr marL="0" indent="0">
                  <a:buNone/>
                </a:pPr>
                <a:r>
                  <a:rPr lang="en-GB" sz="1400" b="1" dirty="0"/>
                  <a:t>Density</a:t>
                </a:r>
              </a:p>
              <a:p>
                <a:r>
                  <a:rPr lang="en-GB" sz="1600" dirty="0">
                    <a:solidFill>
                      <a:srgbClr val="000000"/>
                    </a:solidFill>
                  </a:rPr>
                  <a:t>The bow shock (BS1) at 0.1m in front of the capsule at </a:t>
                </a:r>
                <a14:m>
                  <m:oMath xmlns:m="http://schemas.openxmlformats.org/officeDocument/2006/math">
                    <m:sSub>
                      <m:sSubPr>
                        <m:ctrlPr>
                          <a:rPr lang="en-GB" sz="1600" i="1" dirty="0" smtClean="0">
                            <a:solidFill>
                              <a:srgbClr val="000000"/>
                            </a:solidFill>
                            <a:latin typeface="Cambria Math" panose="02040503050406030204" pitchFamily="18" charset="0"/>
                          </a:rPr>
                        </m:ctrlPr>
                      </m:sSubPr>
                      <m:e>
                        <m:r>
                          <a:rPr lang="en-GB" sz="1600" i="1" dirty="0" smtClean="0">
                            <a:solidFill>
                              <a:srgbClr val="000000"/>
                            </a:solidFill>
                            <a:latin typeface="Cambria Math" panose="02040503050406030204" pitchFamily="18" charset="0"/>
                          </a:rPr>
                          <m:t>𝜌</m:t>
                        </m:r>
                      </m:e>
                      <m:sub>
                        <m:r>
                          <a:rPr lang="en-GB" sz="1600" i="1" dirty="0" smtClean="0">
                            <a:solidFill>
                              <a:srgbClr val="000000"/>
                            </a:solidFill>
                            <a:latin typeface="Cambria Math" panose="02040503050406030204" pitchFamily="18" charset="0"/>
                          </a:rPr>
                          <m:t>𝑚</m:t>
                        </m:r>
                        <m:r>
                          <a:rPr lang="en-GB" sz="1600" b="0" i="1" dirty="0" smtClean="0">
                            <a:solidFill>
                              <a:srgbClr val="000000"/>
                            </a:solidFill>
                            <a:latin typeface="Cambria Math" panose="02040503050406030204" pitchFamily="18" charset="0"/>
                          </a:rPr>
                          <m:t>𝑎𝑥</m:t>
                        </m:r>
                      </m:sub>
                    </m:sSub>
                  </m:oMath>
                </a14:m>
                <a:r>
                  <a:rPr lang="en-GB" sz="1600" dirty="0">
                    <a:solidFill>
                      <a:srgbClr val="000000"/>
                    </a:solidFill>
                  </a:rPr>
                  <a:t> =  1.60(kg/m^3).</a:t>
                </a:r>
              </a:p>
              <a:p>
                <a:r>
                  <a:rPr lang="en-GB" sz="1600" dirty="0">
                    <a:solidFill>
                      <a:srgbClr val="000000"/>
                    </a:solidFill>
                  </a:rPr>
                  <a:t>Re-compression shockwave at back side of capsule and canopy (RS1) and canopy (RS2).</a:t>
                </a:r>
              </a:p>
              <a:p>
                <a14:m>
                  <m:oMath xmlns:m="http://schemas.openxmlformats.org/officeDocument/2006/math">
                    <m:sSub>
                      <m:sSubPr>
                        <m:ctrlPr>
                          <a:rPr lang="en-GB" sz="1600" b="1" i="1" dirty="0" smtClean="0">
                            <a:solidFill>
                              <a:srgbClr val="000000"/>
                            </a:solidFill>
                            <a:latin typeface="Cambria Math" panose="02040503050406030204" pitchFamily="18" charset="0"/>
                          </a:rPr>
                        </m:ctrlPr>
                      </m:sSubPr>
                      <m:e>
                        <m:r>
                          <a:rPr lang="en-GB" sz="1600" b="1" i="0" dirty="0" smtClean="0">
                            <a:solidFill>
                              <a:srgbClr val="000000"/>
                            </a:solidFill>
                            <a:latin typeface="Cambria Math" panose="02040503050406030204" pitchFamily="18" charset="0"/>
                          </a:rPr>
                          <m:t>𝛒</m:t>
                        </m:r>
                      </m:e>
                      <m:sub>
                        <m:r>
                          <a:rPr lang="en-GB" sz="1600" b="1" i="0" dirty="0" smtClean="0">
                            <a:solidFill>
                              <a:srgbClr val="000000"/>
                            </a:solidFill>
                            <a:latin typeface="Cambria Math" panose="02040503050406030204" pitchFamily="18" charset="0"/>
                          </a:rPr>
                          <m:t>𝐦𝐚𝐱</m:t>
                        </m:r>
                      </m:sub>
                    </m:sSub>
                  </m:oMath>
                </a14:m>
                <a:r>
                  <a:rPr lang="en-GB" sz="1600" dirty="0">
                    <a:solidFill>
                      <a:srgbClr val="000000"/>
                    </a:solidFill>
                  </a:rPr>
                  <a:t> =0.006932 kg/m^3.</a:t>
                </a:r>
              </a:p>
              <a:p>
                <a:pPr marL="0" indent="0">
                  <a:buNone/>
                </a:pPr>
                <a:endParaRPr lang="en-GB" sz="1100" dirty="0"/>
              </a:p>
            </p:txBody>
          </p:sp>
        </mc:Choice>
        <mc:Fallback>
          <p:sp>
            <p:nvSpPr>
              <p:cNvPr id="4" name="Content Placeholder 3">
                <a:extLst>
                  <a:ext uri="{FF2B5EF4-FFF2-40B4-BE49-F238E27FC236}">
                    <a16:creationId xmlns:a16="http://schemas.microsoft.com/office/drawing/2014/main" id="{A200CE92-6E40-6BA9-BD91-3E6F6D9ABFA7}"/>
                  </a:ext>
                </a:extLst>
              </p:cNvPr>
              <p:cNvSpPr>
                <a:spLocks noGrp="1" noRot="1" noChangeAspect="1" noMove="1" noResize="1" noEditPoints="1" noAdjustHandles="1" noChangeArrowheads="1" noChangeShapeType="1" noTextEdit="1"/>
              </p:cNvSpPr>
              <p:nvPr>
                <p:ph sz="half" idx="2"/>
              </p:nvPr>
            </p:nvSpPr>
            <p:spPr>
              <a:xfrm>
                <a:off x="4572000" y="44624"/>
                <a:ext cx="4572000" cy="5822776"/>
              </a:xfrm>
              <a:blipFill>
                <a:blip r:embed="rId2"/>
                <a:stretch>
                  <a:fillRect l="-533" t="-105"/>
                </a:stretch>
              </a:blipFill>
            </p:spPr>
            <p:txBody>
              <a:bodyPr/>
              <a:lstStyle/>
              <a:p>
                <a:r>
                  <a:rPr lang="en-GB">
                    <a:noFill/>
                  </a:rPr>
                  <a:t> </a:t>
                </a:r>
              </a:p>
            </p:txBody>
          </p:sp>
        </mc:Fallback>
      </mc:AlternateContent>
      <p:sp>
        <p:nvSpPr>
          <p:cNvPr id="5" name="Date Placeholder 4">
            <a:extLst>
              <a:ext uri="{FF2B5EF4-FFF2-40B4-BE49-F238E27FC236}">
                <a16:creationId xmlns:a16="http://schemas.microsoft.com/office/drawing/2014/main" id="{5E81F8F5-D9AD-7DCD-0940-5AC0E25C7454}"/>
              </a:ext>
            </a:extLst>
          </p:cNvPr>
          <p:cNvSpPr>
            <a:spLocks noGrp="1"/>
          </p:cNvSpPr>
          <p:nvPr>
            <p:ph type="dt" sz="half" idx="10"/>
          </p:nvPr>
        </p:nvSpPr>
        <p:spPr/>
        <p:txBody>
          <a:bodyPr/>
          <a:lstStyle/>
          <a:p>
            <a:pPr>
              <a:defRPr/>
            </a:pPr>
            <a:fld id="{9495C135-2E66-4255-80EE-3D03EFCBF111}" type="datetime1">
              <a:rPr lang="it-IT" altLang="it-IT" smtClean="0"/>
              <a:pPr>
                <a:defRPr/>
              </a:pPr>
              <a:t>25/01/2023</a:t>
            </a:fld>
            <a:endParaRPr lang="it-IT" altLang="it-IT"/>
          </a:p>
        </p:txBody>
      </p:sp>
      <p:sp>
        <p:nvSpPr>
          <p:cNvPr id="6" name="Footer Placeholder 5">
            <a:extLst>
              <a:ext uri="{FF2B5EF4-FFF2-40B4-BE49-F238E27FC236}">
                <a16:creationId xmlns:a16="http://schemas.microsoft.com/office/drawing/2014/main" id="{2279FCE1-6264-C69B-7374-50DC0FBAC49E}"/>
              </a:ext>
            </a:extLst>
          </p:cNvPr>
          <p:cNvSpPr>
            <a:spLocks noGrp="1"/>
          </p:cNvSpPr>
          <p:nvPr>
            <p:ph type="ftr" sz="quarter" idx="11"/>
          </p:nvPr>
        </p:nvSpPr>
        <p:spPr>
          <a:xfrm>
            <a:off x="1219200" y="6146800"/>
            <a:ext cx="3208784"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7" name="Slide Number Placeholder 6">
            <a:extLst>
              <a:ext uri="{FF2B5EF4-FFF2-40B4-BE49-F238E27FC236}">
                <a16:creationId xmlns:a16="http://schemas.microsoft.com/office/drawing/2014/main" id="{7D83FCF6-B147-4648-2979-849D3F64E3CA}"/>
              </a:ext>
            </a:extLst>
          </p:cNvPr>
          <p:cNvSpPr>
            <a:spLocks noGrp="1"/>
          </p:cNvSpPr>
          <p:nvPr>
            <p:ph type="sldNum" sz="quarter" idx="12"/>
          </p:nvPr>
        </p:nvSpPr>
        <p:spPr/>
        <p:txBody>
          <a:bodyPr/>
          <a:lstStyle/>
          <a:p>
            <a:pPr>
              <a:defRPr/>
            </a:pPr>
            <a:r>
              <a:rPr lang="it-IT" altLang="it-IT"/>
              <a:t>Pagina </a:t>
            </a:r>
            <a:fld id="{857B75CD-9F65-41FC-9B54-BA6ED2DA3AF9}" type="slidenum">
              <a:rPr lang="it-IT" altLang="it-IT" smtClean="0"/>
              <a:pPr>
                <a:defRPr/>
              </a:pPr>
              <a:t>17</a:t>
            </a:fld>
            <a:endParaRPr lang="it-IT" altLang="it-IT"/>
          </a:p>
        </p:txBody>
      </p:sp>
      <p:pic>
        <p:nvPicPr>
          <p:cNvPr id="8" name="Picture 7" descr="Graphical user interface">
            <a:extLst>
              <a:ext uri="{FF2B5EF4-FFF2-40B4-BE49-F238E27FC236}">
                <a16:creationId xmlns:a16="http://schemas.microsoft.com/office/drawing/2014/main" id="{F8A8A988-32F3-9E3C-00CA-FFF3BA33103D}"/>
              </a:ext>
            </a:extLst>
          </p:cNvPr>
          <p:cNvPicPr>
            <a:picLocks noChangeAspect="1"/>
          </p:cNvPicPr>
          <p:nvPr/>
        </p:nvPicPr>
        <p:blipFill rotWithShape="1">
          <a:blip r:embed="rId3">
            <a:extLst>
              <a:ext uri="{28A0092B-C50C-407E-A947-70E740481C1C}">
                <a14:useLocalDpi xmlns:a14="http://schemas.microsoft.com/office/drawing/2010/main" val="0"/>
              </a:ext>
            </a:extLst>
          </a:blip>
          <a:srcRect l="-224" t="-99" r="14450" b="99"/>
          <a:stretch/>
        </p:blipFill>
        <p:spPr bwMode="auto">
          <a:xfrm>
            <a:off x="395536" y="1676488"/>
            <a:ext cx="3830580" cy="2096018"/>
          </a:xfrm>
          <a:prstGeom prst="rect">
            <a:avLst/>
          </a:prstGeom>
          <a:noFill/>
          <a:ln>
            <a:noFill/>
          </a:ln>
        </p:spPr>
      </p:pic>
      <p:pic>
        <p:nvPicPr>
          <p:cNvPr id="9" name="Picture 8" descr="Graphical user interface, application">
            <a:extLst>
              <a:ext uri="{FF2B5EF4-FFF2-40B4-BE49-F238E27FC236}">
                <a16:creationId xmlns:a16="http://schemas.microsoft.com/office/drawing/2014/main" id="{4E3DB7E1-B4C1-3445-CB7C-3EEEB3E8E497}"/>
              </a:ext>
            </a:extLst>
          </p:cNvPr>
          <p:cNvPicPr>
            <a:picLocks noChangeAspect="1"/>
          </p:cNvPicPr>
          <p:nvPr/>
        </p:nvPicPr>
        <p:blipFill rotWithShape="1">
          <a:blip r:embed="rId4"/>
          <a:srcRect l="43411" t="27159" r="16741" b="15534"/>
          <a:stretch/>
        </p:blipFill>
        <p:spPr bwMode="auto">
          <a:xfrm>
            <a:off x="317247" y="3772505"/>
            <a:ext cx="4032541" cy="2212775"/>
          </a:xfrm>
          <a:prstGeom prst="rect">
            <a:avLst/>
          </a:prstGeom>
          <a:ln>
            <a:noFill/>
          </a:ln>
          <a:extLst>
            <a:ext uri="{53640926-AAD7-44D8-BBD7-CCE9431645EC}">
              <a14:shadowObscured xmlns:a14="http://schemas.microsoft.com/office/drawing/2010/main"/>
            </a:ext>
          </a:extLst>
        </p:spPr>
      </p:pic>
      <p:pic>
        <p:nvPicPr>
          <p:cNvPr id="10" name="Picture 9" descr="Diagram">
            <a:extLst>
              <a:ext uri="{FF2B5EF4-FFF2-40B4-BE49-F238E27FC236}">
                <a16:creationId xmlns:a16="http://schemas.microsoft.com/office/drawing/2014/main" id="{C19DA73E-4521-601A-459E-D8530AC88190}"/>
              </a:ext>
            </a:extLst>
          </p:cNvPr>
          <p:cNvPicPr>
            <a:picLocks noChangeAspect="1"/>
          </p:cNvPicPr>
          <p:nvPr/>
        </p:nvPicPr>
        <p:blipFill rotWithShape="1">
          <a:blip r:embed="rId5">
            <a:extLst>
              <a:ext uri="{28A0092B-C50C-407E-A947-70E740481C1C}">
                <a14:useLocalDpi xmlns:a14="http://schemas.microsoft.com/office/drawing/2010/main" val="0"/>
              </a:ext>
            </a:extLst>
          </a:blip>
          <a:srcRect l="2382"/>
          <a:stretch/>
        </p:blipFill>
        <p:spPr bwMode="auto">
          <a:xfrm>
            <a:off x="5508104" y="2125078"/>
            <a:ext cx="2799209" cy="1473817"/>
          </a:xfrm>
          <a:prstGeom prst="rect">
            <a:avLst/>
          </a:prstGeom>
          <a:noFill/>
          <a:ln>
            <a:noFill/>
          </a:ln>
        </p:spPr>
      </p:pic>
      <p:pic>
        <p:nvPicPr>
          <p:cNvPr id="11" name="Picture 10">
            <a:extLst>
              <a:ext uri="{FF2B5EF4-FFF2-40B4-BE49-F238E27FC236}">
                <a16:creationId xmlns:a16="http://schemas.microsoft.com/office/drawing/2014/main" id="{E64B7F12-5F7D-4F4E-CAE5-FC5CD2F0E21C}"/>
              </a:ext>
            </a:extLst>
          </p:cNvPr>
          <p:cNvPicPr>
            <a:picLocks noChangeAspect="1"/>
          </p:cNvPicPr>
          <p:nvPr/>
        </p:nvPicPr>
        <p:blipFill rotWithShape="1">
          <a:blip r:embed="rId6"/>
          <a:srcRect l="3208" r="2110"/>
          <a:stretch/>
        </p:blipFill>
        <p:spPr>
          <a:xfrm>
            <a:off x="4934955" y="3789040"/>
            <a:ext cx="4029531" cy="2262826"/>
          </a:xfrm>
          <a:prstGeom prst="rect">
            <a:avLst/>
          </a:prstGeom>
        </p:spPr>
      </p:pic>
    </p:spTree>
    <p:extLst>
      <p:ext uri="{BB962C8B-B14F-4D97-AF65-F5344CB8AC3E}">
        <p14:creationId xmlns:p14="http://schemas.microsoft.com/office/powerpoint/2010/main" val="246081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71940B-C97C-51B8-8700-48429C073043}"/>
              </a:ext>
            </a:extLst>
          </p:cNvPr>
          <p:cNvSpPr>
            <a:spLocks noGrp="1"/>
          </p:cNvSpPr>
          <p:nvPr>
            <p:ph idx="1"/>
          </p:nvPr>
        </p:nvSpPr>
        <p:spPr>
          <a:xfrm>
            <a:off x="107505" y="116632"/>
            <a:ext cx="8568184" cy="5750768"/>
          </a:xfrm>
        </p:spPr>
        <p:txBody>
          <a:bodyPr/>
          <a:lstStyle/>
          <a:p>
            <a:pPr marL="0" indent="0">
              <a:buNone/>
            </a:pPr>
            <a:r>
              <a:rPr lang="en-GB" sz="1800" b="1" dirty="0"/>
              <a:t>Pressure</a:t>
            </a:r>
          </a:p>
          <a:p>
            <a:r>
              <a:rPr lang="en-GB" sz="1800" dirty="0"/>
              <a:t>Strong bow shock  at 0.1m in front end of Re-Entry Capsule.</a:t>
            </a:r>
          </a:p>
          <a:p>
            <a:r>
              <a:rPr lang="en-GB" sz="1800" dirty="0"/>
              <a:t>Pmax = 720pa</a:t>
            </a:r>
          </a:p>
          <a:p>
            <a:r>
              <a:rPr lang="en-GB" sz="1800" dirty="0"/>
              <a:t>Pressure is not axisymmetric due to the interruption between turbulence at downstream of capsule and shockwaves at upstream of the parachute.</a:t>
            </a:r>
          </a:p>
          <a:p>
            <a:pPr marL="0" indent="0">
              <a:buNone/>
            </a:pPr>
            <a:r>
              <a:rPr lang="en-GB" sz="1800" dirty="0"/>
              <a:t>         →this triggers oscillation </a:t>
            </a:r>
          </a:p>
          <a:p>
            <a:endParaRPr lang="en-GB" dirty="0"/>
          </a:p>
        </p:txBody>
      </p:sp>
      <p:sp>
        <p:nvSpPr>
          <p:cNvPr id="4" name="Date Placeholder 3">
            <a:extLst>
              <a:ext uri="{FF2B5EF4-FFF2-40B4-BE49-F238E27FC236}">
                <a16:creationId xmlns:a16="http://schemas.microsoft.com/office/drawing/2014/main" id="{321A34D9-B8D3-D464-BF3D-2DA5CFAE2F41}"/>
              </a:ext>
            </a:extLst>
          </p:cNvPr>
          <p:cNvSpPr>
            <a:spLocks noGrp="1"/>
          </p:cNvSpPr>
          <p:nvPr>
            <p:ph type="dt" sz="half" idx="10"/>
          </p:nvPr>
        </p:nvSpPr>
        <p:spPr/>
        <p:txBody>
          <a:bodyPr/>
          <a:lstStyle/>
          <a:p>
            <a:pPr>
              <a:defRPr/>
            </a:pPr>
            <a:fld id="{50DBD96E-BA16-4110-89CA-FD4B7FDD4167}" type="datetime1">
              <a:rPr lang="it-IT" altLang="it-IT" smtClean="0"/>
              <a:pPr>
                <a:defRPr/>
              </a:pPr>
              <a:t>25/01/2023</a:t>
            </a:fld>
            <a:endParaRPr lang="it-IT" altLang="it-IT"/>
          </a:p>
        </p:txBody>
      </p:sp>
      <p:sp>
        <p:nvSpPr>
          <p:cNvPr id="5" name="Footer Placeholder 4">
            <a:extLst>
              <a:ext uri="{FF2B5EF4-FFF2-40B4-BE49-F238E27FC236}">
                <a16:creationId xmlns:a16="http://schemas.microsoft.com/office/drawing/2014/main" id="{F8977640-3410-F5E8-A754-08E75EBF7A98}"/>
              </a:ext>
            </a:extLst>
          </p:cNvPr>
          <p:cNvSpPr>
            <a:spLocks noGrp="1"/>
          </p:cNvSpPr>
          <p:nvPr>
            <p:ph type="ftr" sz="quarter" idx="11"/>
          </p:nvPr>
        </p:nvSpPr>
        <p:spPr/>
        <p:txBody>
          <a:bodyPr/>
          <a:lstStyle/>
          <a:p>
            <a:pPr>
              <a:defRPr/>
            </a:pPr>
            <a:r>
              <a:rPr lang="it-IT" altLang="it-IT"/>
              <a:t>Titolo Presentazione</a:t>
            </a:r>
          </a:p>
        </p:txBody>
      </p:sp>
      <p:sp>
        <p:nvSpPr>
          <p:cNvPr id="6" name="Slide Number Placeholder 5">
            <a:extLst>
              <a:ext uri="{FF2B5EF4-FFF2-40B4-BE49-F238E27FC236}">
                <a16:creationId xmlns:a16="http://schemas.microsoft.com/office/drawing/2014/main" id="{D5BF9682-5C6E-B5A2-5998-6953CE546B09}"/>
              </a:ext>
            </a:extLst>
          </p:cNvPr>
          <p:cNvSpPr>
            <a:spLocks noGrp="1"/>
          </p:cNvSpPr>
          <p:nvPr>
            <p:ph type="sldNum" sz="quarter" idx="12"/>
          </p:nvPr>
        </p:nvSpPr>
        <p:spPr/>
        <p:txBody>
          <a:bodyPr/>
          <a:lstStyle/>
          <a:p>
            <a:pPr>
              <a:defRPr/>
            </a:pPr>
            <a:r>
              <a:rPr lang="it-IT" altLang="it-IT"/>
              <a:t>Pagina </a:t>
            </a:r>
            <a:fld id="{8E92215F-D910-4F58-A09D-2FD03640EDF3}" type="slidenum">
              <a:rPr lang="it-IT" altLang="it-IT" smtClean="0"/>
              <a:pPr>
                <a:defRPr/>
              </a:pPr>
              <a:t>18</a:t>
            </a:fld>
            <a:endParaRPr lang="it-IT" altLang="it-IT"/>
          </a:p>
        </p:txBody>
      </p:sp>
      <p:pic>
        <p:nvPicPr>
          <p:cNvPr id="7" name="Picture 6" descr="Graphical user interface, application, table, Excel">
            <a:extLst>
              <a:ext uri="{FF2B5EF4-FFF2-40B4-BE49-F238E27FC236}">
                <a16:creationId xmlns:a16="http://schemas.microsoft.com/office/drawing/2014/main" id="{BA991150-9997-A652-D94B-6C4B2FFACE41}"/>
              </a:ext>
            </a:extLst>
          </p:cNvPr>
          <p:cNvPicPr>
            <a:picLocks noChangeAspect="1"/>
          </p:cNvPicPr>
          <p:nvPr/>
        </p:nvPicPr>
        <p:blipFill rotWithShape="1">
          <a:blip r:embed="rId2"/>
          <a:srcRect l="33943" t="26670" r="21681" b="13413"/>
          <a:stretch/>
        </p:blipFill>
        <p:spPr bwMode="auto">
          <a:xfrm>
            <a:off x="228600" y="2564904"/>
            <a:ext cx="4343400" cy="3442196"/>
          </a:xfrm>
          <a:prstGeom prst="rect">
            <a:avLst/>
          </a:prstGeom>
          <a:ln>
            <a:noFill/>
          </a:ln>
          <a:extLst>
            <a:ext uri="{53640926-AAD7-44D8-BBD7-CCE9431645EC}">
              <a14:shadowObscured xmlns:a14="http://schemas.microsoft.com/office/drawing/2010/main"/>
            </a:ext>
          </a:extLst>
        </p:spPr>
      </p:pic>
      <p:pic>
        <p:nvPicPr>
          <p:cNvPr id="8" name="Picture 7" descr="Chart, diagram, pie chart">
            <a:extLst>
              <a:ext uri="{FF2B5EF4-FFF2-40B4-BE49-F238E27FC236}">
                <a16:creationId xmlns:a16="http://schemas.microsoft.com/office/drawing/2014/main" id="{3038357F-A7ED-43D1-63F0-0883EBF8B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287" y="2492896"/>
            <a:ext cx="4011642" cy="3096344"/>
          </a:xfrm>
          <a:prstGeom prst="rect">
            <a:avLst/>
          </a:prstGeom>
        </p:spPr>
      </p:pic>
    </p:spTree>
    <p:extLst>
      <p:ext uri="{BB962C8B-B14F-4D97-AF65-F5344CB8AC3E}">
        <p14:creationId xmlns:p14="http://schemas.microsoft.com/office/powerpoint/2010/main" val="1600195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77CF-F59A-C37E-D1DB-9F6F39B7A67D}"/>
              </a:ext>
            </a:extLst>
          </p:cNvPr>
          <p:cNvSpPr>
            <a:spLocks noGrp="1"/>
          </p:cNvSpPr>
          <p:nvPr>
            <p:ph type="title"/>
          </p:nvPr>
        </p:nvSpPr>
        <p:spPr>
          <a:xfrm>
            <a:off x="107504" y="44625"/>
            <a:ext cx="8568185" cy="360039"/>
          </a:xfrm>
        </p:spPr>
        <p:txBody>
          <a:bodyPr/>
          <a:lstStyle/>
          <a:p>
            <a:r>
              <a:rPr lang="en-GB" sz="1600" dirty="0"/>
              <a:t>SCHIAPARELLI FINAL ALTITUDE AND TRAJECTORY at  H= 10KM,</a:t>
            </a:r>
            <a:r>
              <a:rPr lang="el-GR" sz="1600" dirty="0"/>
              <a:t>α</a:t>
            </a:r>
            <a:r>
              <a:rPr lang="en-GB" sz="1600" dirty="0"/>
              <a:t>= 0°,M=2.04814 </a:t>
            </a:r>
          </a:p>
        </p:txBody>
      </p:sp>
      <p:sp>
        <p:nvSpPr>
          <p:cNvPr id="3" name="Content Placeholder 2">
            <a:extLst>
              <a:ext uri="{FF2B5EF4-FFF2-40B4-BE49-F238E27FC236}">
                <a16:creationId xmlns:a16="http://schemas.microsoft.com/office/drawing/2014/main" id="{CDB57167-8893-B44E-B838-E08DA538B9F7}"/>
              </a:ext>
            </a:extLst>
          </p:cNvPr>
          <p:cNvSpPr>
            <a:spLocks noGrp="1"/>
          </p:cNvSpPr>
          <p:nvPr>
            <p:ph sz="half" idx="1"/>
          </p:nvPr>
        </p:nvSpPr>
        <p:spPr>
          <a:xfrm>
            <a:off x="179513" y="404664"/>
            <a:ext cx="4392487" cy="5462736"/>
          </a:xfrm>
        </p:spPr>
        <p:txBody>
          <a:bodyPr/>
          <a:lstStyle/>
          <a:p>
            <a:pPr marL="0" indent="0">
              <a:buNone/>
            </a:pPr>
            <a:r>
              <a:rPr lang="en-GB" sz="1400" b="1" dirty="0">
                <a:ea typeface="Calibri" panose="020F0502020204030204" pitchFamily="34" charset="0"/>
                <a:cs typeface="Times New Roman" panose="02020603050405020304" pitchFamily="18" charset="0"/>
              </a:rPr>
              <a:t>CO2 Mass fraction</a:t>
            </a:r>
          </a:p>
        </p:txBody>
      </p:sp>
      <p:sp>
        <p:nvSpPr>
          <p:cNvPr id="4" name="Content Placeholder 3">
            <a:extLst>
              <a:ext uri="{FF2B5EF4-FFF2-40B4-BE49-F238E27FC236}">
                <a16:creationId xmlns:a16="http://schemas.microsoft.com/office/drawing/2014/main" id="{8A7F1CEA-57DB-3395-4196-A2C176FF571A}"/>
              </a:ext>
            </a:extLst>
          </p:cNvPr>
          <p:cNvSpPr>
            <a:spLocks noGrp="1"/>
          </p:cNvSpPr>
          <p:nvPr>
            <p:ph sz="half" idx="2"/>
          </p:nvPr>
        </p:nvSpPr>
        <p:spPr>
          <a:xfrm>
            <a:off x="4972050" y="404664"/>
            <a:ext cx="4064446" cy="5462736"/>
          </a:xfrm>
        </p:spPr>
        <p:txBody>
          <a:bodyPr/>
          <a:lstStyle/>
          <a:p>
            <a:pPr marL="0" indent="0">
              <a:buNone/>
            </a:pPr>
            <a:r>
              <a:rPr lang="en-GB" sz="1400" b="1" dirty="0">
                <a:ea typeface="Calibri" panose="020F0502020204030204" pitchFamily="34" charset="0"/>
                <a:cs typeface="Times New Roman" panose="02020603050405020304" pitchFamily="18" charset="0"/>
              </a:rPr>
              <a:t>N2 Mass fraction</a:t>
            </a:r>
          </a:p>
          <a:p>
            <a:pPr marL="0" indent="0">
              <a:buNone/>
            </a:pPr>
            <a:endParaRPr lang="en-GB" sz="1400" b="1" dirty="0"/>
          </a:p>
        </p:txBody>
      </p:sp>
      <p:sp>
        <p:nvSpPr>
          <p:cNvPr id="5" name="Date Placeholder 4">
            <a:extLst>
              <a:ext uri="{FF2B5EF4-FFF2-40B4-BE49-F238E27FC236}">
                <a16:creationId xmlns:a16="http://schemas.microsoft.com/office/drawing/2014/main" id="{3A60F829-9EE7-CD3E-11CE-CFA238DB1852}"/>
              </a:ext>
            </a:extLst>
          </p:cNvPr>
          <p:cNvSpPr>
            <a:spLocks noGrp="1"/>
          </p:cNvSpPr>
          <p:nvPr>
            <p:ph type="dt" sz="half" idx="10"/>
          </p:nvPr>
        </p:nvSpPr>
        <p:spPr/>
        <p:txBody>
          <a:bodyPr/>
          <a:lstStyle/>
          <a:p>
            <a:pPr>
              <a:defRPr/>
            </a:pPr>
            <a:fld id="{9495C135-2E66-4255-80EE-3D03EFCBF111}" type="datetime1">
              <a:rPr lang="it-IT" altLang="it-IT" smtClean="0"/>
              <a:pPr>
                <a:defRPr/>
              </a:pPr>
              <a:t>25/01/2023</a:t>
            </a:fld>
            <a:endParaRPr lang="it-IT" altLang="it-IT"/>
          </a:p>
        </p:txBody>
      </p:sp>
      <p:sp>
        <p:nvSpPr>
          <p:cNvPr id="6" name="Footer Placeholder 5">
            <a:extLst>
              <a:ext uri="{FF2B5EF4-FFF2-40B4-BE49-F238E27FC236}">
                <a16:creationId xmlns:a16="http://schemas.microsoft.com/office/drawing/2014/main" id="{CAA16488-424A-0837-ED48-A8F15467A88A}"/>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7" name="Slide Number Placeholder 6">
            <a:extLst>
              <a:ext uri="{FF2B5EF4-FFF2-40B4-BE49-F238E27FC236}">
                <a16:creationId xmlns:a16="http://schemas.microsoft.com/office/drawing/2014/main" id="{69BE7E56-650E-F132-6766-AC3F7D299CC9}"/>
              </a:ext>
            </a:extLst>
          </p:cNvPr>
          <p:cNvSpPr>
            <a:spLocks noGrp="1"/>
          </p:cNvSpPr>
          <p:nvPr>
            <p:ph type="sldNum" sz="quarter" idx="12"/>
          </p:nvPr>
        </p:nvSpPr>
        <p:spPr/>
        <p:txBody>
          <a:bodyPr/>
          <a:lstStyle/>
          <a:p>
            <a:pPr>
              <a:defRPr/>
            </a:pPr>
            <a:r>
              <a:rPr lang="it-IT" altLang="it-IT"/>
              <a:t>Pagina </a:t>
            </a:r>
            <a:fld id="{857B75CD-9F65-41FC-9B54-BA6ED2DA3AF9}" type="slidenum">
              <a:rPr lang="it-IT" altLang="it-IT" smtClean="0"/>
              <a:pPr>
                <a:defRPr/>
              </a:pPr>
              <a:t>19</a:t>
            </a:fld>
            <a:endParaRPr lang="it-IT" altLang="it-IT"/>
          </a:p>
        </p:txBody>
      </p:sp>
      <p:pic>
        <p:nvPicPr>
          <p:cNvPr id="8" name="Picture 7" descr="Graphical user interface">
            <a:extLst>
              <a:ext uri="{FF2B5EF4-FFF2-40B4-BE49-F238E27FC236}">
                <a16:creationId xmlns:a16="http://schemas.microsoft.com/office/drawing/2014/main" id="{85A759C1-4581-B95B-5213-2C0DD11240E0}"/>
              </a:ext>
            </a:extLst>
          </p:cNvPr>
          <p:cNvPicPr>
            <a:picLocks noChangeAspect="1"/>
          </p:cNvPicPr>
          <p:nvPr/>
        </p:nvPicPr>
        <p:blipFill rotWithShape="1">
          <a:blip r:embed="rId2">
            <a:extLst>
              <a:ext uri="{28A0092B-C50C-407E-A947-70E740481C1C}">
                <a14:useLocalDpi xmlns:a14="http://schemas.microsoft.com/office/drawing/2010/main" val="0"/>
              </a:ext>
            </a:extLst>
          </a:blip>
          <a:srcRect r="18760"/>
          <a:stretch/>
        </p:blipFill>
        <p:spPr bwMode="auto">
          <a:xfrm>
            <a:off x="784954" y="692167"/>
            <a:ext cx="3329846" cy="1587334"/>
          </a:xfrm>
          <a:prstGeom prst="rect">
            <a:avLst/>
          </a:prstGeom>
          <a:noFill/>
          <a:ln>
            <a:noFill/>
          </a:ln>
        </p:spPr>
      </p:pic>
      <p:pic>
        <p:nvPicPr>
          <p:cNvPr id="9" name="Picture 8" descr="Graphical user interface, application">
            <a:extLst>
              <a:ext uri="{FF2B5EF4-FFF2-40B4-BE49-F238E27FC236}">
                <a16:creationId xmlns:a16="http://schemas.microsoft.com/office/drawing/2014/main" id="{9792E0B1-F3AC-D36C-AC9C-6B3767BB0D27}"/>
              </a:ext>
            </a:extLst>
          </p:cNvPr>
          <p:cNvPicPr>
            <a:picLocks noChangeAspect="1"/>
          </p:cNvPicPr>
          <p:nvPr/>
        </p:nvPicPr>
        <p:blipFill rotWithShape="1">
          <a:blip r:embed="rId3"/>
          <a:srcRect l="41449" t="26723" r="12569" b="11526"/>
          <a:stretch/>
        </p:blipFill>
        <p:spPr bwMode="auto">
          <a:xfrm>
            <a:off x="107504" y="2279500"/>
            <a:ext cx="4143323" cy="3129971"/>
          </a:xfrm>
          <a:prstGeom prst="rect">
            <a:avLst/>
          </a:prstGeom>
          <a:ln>
            <a:noFill/>
          </a:ln>
          <a:extLst>
            <a:ext uri="{53640926-AAD7-44D8-BBD7-CCE9431645EC}">
              <a14:shadowObscured xmlns:a14="http://schemas.microsoft.com/office/drawing/2010/main"/>
            </a:ext>
          </a:extLst>
        </p:spPr>
      </p:pic>
      <p:pic>
        <p:nvPicPr>
          <p:cNvPr id="10" name="Picture 9" descr="A picture containing graphical user interface">
            <a:extLst>
              <a:ext uri="{FF2B5EF4-FFF2-40B4-BE49-F238E27FC236}">
                <a16:creationId xmlns:a16="http://schemas.microsoft.com/office/drawing/2014/main" id="{E079FB10-652F-C995-DFAD-183AC5444557}"/>
              </a:ext>
            </a:extLst>
          </p:cNvPr>
          <p:cNvPicPr>
            <a:picLocks noChangeAspect="1"/>
          </p:cNvPicPr>
          <p:nvPr/>
        </p:nvPicPr>
        <p:blipFill rotWithShape="1">
          <a:blip r:embed="rId4">
            <a:extLst>
              <a:ext uri="{28A0092B-C50C-407E-A947-70E740481C1C}">
                <a14:useLocalDpi xmlns:a14="http://schemas.microsoft.com/office/drawing/2010/main" val="0"/>
              </a:ext>
            </a:extLst>
          </a:blip>
          <a:srcRect l="2790" t="5065" r="4323" b="3079"/>
          <a:stretch/>
        </p:blipFill>
        <p:spPr>
          <a:xfrm>
            <a:off x="5169914" y="692167"/>
            <a:ext cx="3794573" cy="1628751"/>
          </a:xfrm>
          <a:prstGeom prst="rect">
            <a:avLst/>
          </a:prstGeom>
        </p:spPr>
      </p:pic>
      <p:pic>
        <p:nvPicPr>
          <p:cNvPr id="11" name="Picture 10" descr="Graphical user interface, application">
            <a:extLst>
              <a:ext uri="{FF2B5EF4-FFF2-40B4-BE49-F238E27FC236}">
                <a16:creationId xmlns:a16="http://schemas.microsoft.com/office/drawing/2014/main" id="{248A0345-33B7-81CF-EC8A-75A8F2BCC69A}"/>
              </a:ext>
            </a:extLst>
          </p:cNvPr>
          <p:cNvPicPr>
            <a:picLocks noChangeAspect="1"/>
          </p:cNvPicPr>
          <p:nvPr/>
        </p:nvPicPr>
        <p:blipFill rotWithShape="1">
          <a:blip r:embed="rId5"/>
          <a:srcRect l="15092" t="25610" r="40483" b="16194"/>
          <a:stretch/>
        </p:blipFill>
        <p:spPr bwMode="auto">
          <a:xfrm>
            <a:off x="4620533" y="2393454"/>
            <a:ext cx="4453073" cy="3280968"/>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AFEC7AFB-A240-C4BD-37E6-FC83B95ECDFD}"/>
              </a:ext>
            </a:extLst>
          </p:cNvPr>
          <p:cNvSpPr txBox="1"/>
          <p:nvPr/>
        </p:nvSpPr>
        <p:spPr>
          <a:xfrm>
            <a:off x="539552" y="5334836"/>
            <a:ext cx="5112569" cy="830997"/>
          </a:xfrm>
          <a:prstGeom prst="rect">
            <a:avLst/>
          </a:prstGeom>
          <a:noFill/>
        </p:spPr>
        <p:txBody>
          <a:bodyPr wrap="square" rtlCol="0">
            <a:spAutoFit/>
          </a:bodyPr>
          <a:lstStyle/>
          <a:p>
            <a:pPr marL="171450" indent="-171450">
              <a:buFont typeface="Arial" panose="020B0604020202020204" pitchFamily="34" charset="0"/>
              <a:buChar char="•"/>
            </a:pPr>
            <a:r>
              <a:rPr lang="en-IN" altLang="en-US" sz="1200" dirty="0">
                <a:solidFill>
                  <a:srgbClr val="000000"/>
                </a:solidFill>
              </a:rPr>
              <a:t>Flow is nearly chemical equilibrium and at afterbody of the capsule</a:t>
            </a:r>
          </a:p>
          <a:p>
            <a:pPr marL="171450" indent="-171450">
              <a:buFont typeface="Arial" panose="020B0604020202020204" pitchFamily="34" charset="0"/>
              <a:buChar char="•"/>
            </a:pPr>
            <a:r>
              <a:rPr lang="en-GB" sz="1200" dirty="0">
                <a:solidFill>
                  <a:srgbClr val="000000"/>
                </a:solidFill>
                <a:effectLst/>
                <a:ea typeface="Calibri" panose="020F0502020204030204" pitchFamily="34" charset="0"/>
                <a:cs typeface="Times New Roman" panose="02020603050405020304" pitchFamily="18" charset="0"/>
              </a:rPr>
              <a:t>Turbulent wake (TW</a:t>
            </a:r>
            <a:r>
              <a:rPr lang="en-GB" sz="1200" baseline="-25000" dirty="0">
                <a:solidFill>
                  <a:srgbClr val="000000"/>
                </a:solidFill>
                <a:effectLst/>
                <a:ea typeface="Calibri" panose="020F0502020204030204" pitchFamily="34" charset="0"/>
                <a:cs typeface="Times New Roman" panose="02020603050405020304" pitchFamily="18" charset="0"/>
              </a:rPr>
              <a:t>1</a:t>
            </a:r>
            <a:r>
              <a:rPr lang="en-GB" sz="1200" dirty="0">
                <a:solidFill>
                  <a:srgbClr val="000000"/>
                </a:solidFill>
                <a:effectLst/>
                <a:ea typeface="Calibri" panose="020F0502020204030204" pitchFamily="34" charset="0"/>
                <a:cs typeface="Times New Roman" panose="02020603050405020304" pitchFamily="18" charset="0"/>
              </a:rPr>
              <a:t>) between capsule and canopy  and also at back side of Parachute (TW</a:t>
            </a:r>
            <a:r>
              <a:rPr lang="en-GB" sz="1200" baseline="-25000" dirty="0">
                <a:solidFill>
                  <a:srgbClr val="000000"/>
                </a:solidFill>
                <a:ea typeface="Calibri" panose="020F0502020204030204" pitchFamily="34" charset="0"/>
                <a:cs typeface="Times New Roman" panose="02020603050405020304" pitchFamily="18" charset="0"/>
              </a:rPr>
              <a:t>2</a:t>
            </a:r>
            <a:r>
              <a:rPr lang="en-GB" sz="1200" dirty="0">
                <a:solidFill>
                  <a:srgbClr val="000000"/>
                </a:solidFill>
                <a:effectLst/>
                <a:ea typeface="Calibri" panose="020F0502020204030204" pitchFamily="34" charset="0"/>
                <a:cs typeface="Times New Roman" panose="02020603050405020304" pitchFamily="18" charset="0"/>
              </a:rPr>
              <a:t>) </a:t>
            </a:r>
            <a:r>
              <a:rPr lang="en-GB" sz="1200" dirty="0">
                <a:solidFill>
                  <a:srgbClr val="FF0000"/>
                </a:solidFill>
                <a:effectLst/>
                <a:ea typeface="Calibri" panose="020F0502020204030204" pitchFamily="34" charset="0"/>
                <a:cs typeface="Times New Roman" panose="02020603050405020304" pitchFamily="18" charset="0"/>
              </a:rPr>
              <a:t>.</a:t>
            </a:r>
          </a:p>
          <a:p>
            <a:pPr marL="0" indent="0">
              <a:buNone/>
            </a:pPr>
            <a:endParaRPr lang="en-GB" sz="1200" b="1" dirty="0">
              <a:solidFill>
                <a:srgbClr val="FF0000"/>
              </a:solidFill>
            </a:endParaRPr>
          </a:p>
        </p:txBody>
      </p:sp>
    </p:spTree>
    <p:extLst>
      <p:ext uri="{BB962C8B-B14F-4D97-AF65-F5344CB8AC3E}">
        <p14:creationId xmlns:p14="http://schemas.microsoft.com/office/powerpoint/2010/main" val="311656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403893B6-329B-68EA-3EDA-92814E778BA1}"/>
              </a:ext>
            </a:extLst>
          </p:cNvPr>
          <p:cNvSpPr>
            <a:spLocks noGrp="1" noChangeArrowheads="1"/>
          </p:cNvSpPr>
          <p:nvPr>
            <p:ph type="title"/>
          </p:nvPr>
        </p:nvSpPr>
        <p:spPr>
          <a:xfrm>
            <a:off x="179512" y="68411"/>
            <a:ext cx="7559675" cy="504825"/>
          </a:xfrm>
        </p:spPr>
        <p:txBody>
          <a:bodyPr/>
          <a:lstStyle/>
          <a:p>
            <a:r>
              <a:rPr lang="en-GB" altLang="en-US" dirty="0">
                <a:solidFill>
                  <a:schemeClr val="tx1"/>
                </a:solidFill>
              </a:rPr>
              <a:t>Goal of the thesis</a:t>
            </a:r>
          </a:p>
        </p:txBody>
      </p:sp>
      <p:sp>
        <p:nvSpPr>
          <p:cNvPr id="6147" name="Content Placeholder 2">
            <a:extLst>
              <a:ext uri="{FF2B5EF4-FFF2-40B4-BE49-F238E27FC236}">
                <a16:creationId xmlns:a16="http://schemas.microsoft.com/office/drawing/2014/main" id="{AFC09984-CB6F-10A0-710A-FEB065405910}"/>
              </a:ext>
            </a:extLst>
          </p:cNvPr>
          <p:cNvSpPr>
            <a:spLocks noGrp="1" noChangeArrowheads="1"/>
          </p:cNvSpPr>
          <p:nvPr>
            <p:ph idx="1"/>
          </p:nvPr>
        </p:nvSpPr>
        <p:spPr>
          <a:xfrm>
            <a:off x="179513" y="476673"/>
            <a:ext cx="8496176" cy="1656184"/>
          </a:xfrm>
        </p:spPr>
        <p:txBody>
          <a:bodyPr/>
          <a:lstStyle/>
          <a:p>
            <a:pPr>
              <a:buFont typeface="Wingdings" panose="05000000000000000000" pitchFamily="2" charset="2"/>
              <a:buChar char="Ø"/>
            </a:pPr>
            <a:r>
              <a:rPr lang="en-GB" altLang="en-US" sz="1800" dirty="0"/>
              <a:t>To perform an analysis of the Schiaparelli mission, reproducing the different re-entry phases to eventually understand the reasons of the mission failure by using CFD analysis of the capsule and parachute during the entry phase into the Mars atmosphere.</a:t>
            </a:r>
          </a:p>
          <a:p>
            <a:pPr>
              <a:lnSpc>
                <a:spcPct val="150000"/>
              </a:lnSpc>
            </a:pPr>
            <a:endParaRPr lang="en-GB" altLang="en-US" sz="1800" dirty="0"/>
          </a:p>
          <a:p>
            <a:pPr>
              <a:lnSpc>
                <a:spcPct val="150000"/>
              </a:lnSpc>
            </a:pPr>
            <a:endParaRPr lang="en-GB" altLang="en-US" sz="1800" dirty="0"/>
          </a:p>
          <a:p>
            <a:pPr marL="0" indent="0">
              <a:lnSpc>
                <a:spcPct val="150000"/>
              </a:lnSpc>
              <a:buNone/>
            </a:pPr>
            <a:r>
              <a:rPr lang="en-GB" altLang="en-US" sz="1800" b="1" dirty="0"/>
              <a:t>        </a:t>
            </a:r>
            <a:endParaRPr lang="en-GB" altLang="en-US" sz="1800" dirty="0"/>
          </a:p>
        </p:txBody>
      </p:sp>
      <p:sp>
        <p:nvSpPr>
          <p:cNvPr id="6148" name="Date Placeholder 3">
            <a:extLst>
              <a:ext uri="{FF2B5EF4-FFF2-40B4-BE49-F238E27FC236}">
                <a16:creationId xmlns:a16="http://schemas.microsoft.com/office/drawing/2014/main" id="{4CCFC54E-5AEB-822A-F839-DF133801756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43C6BAFE-58E8-493D-A33C-2D1C81907C36}" type="datetime1">
              <a:rPr lang="it-IT" altLang="it-IT" sz="1100" smtClean="0"/>
              <a:pPr/>
              <a:t>25/01/2023</a:t>
            </a:fld>
            <a:endParaRPr lang="it-IT" altLang="it-IT" sz="1100"/>
          </a:p>
        </p:txBody>
      </p:sp>
      <p:sp>
        <p:nvSpPr>
          <p:cNvPr id="6150" name="Slide Number Placeholder 5">
            <a:extLst>
              <a:ext uri="{FF2B5EF4-FFF2-40B4-BE49-F238E27FC236}">
                <a16:creationId xmlns:a16="http://schemas.microsoft.com/office/drawing/2014/main" id="{ED85DAF7-5605-6057-FAED-8C37468DDAD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it-IT" sz="1100"/>
              <a:t>Pagina </a:t>
            </a:r>
            <a:fld id="{59C85CDD-6782-4DCF-8995-1485C3202E6B}" type="slidenum">
              <a:rPr lang="it-IT" altLang="it-IT" sz="1100" smtClean="0"/>
              <a:pPr/>
              <a:t>2</a:t>
            </a:fld>
            <a:endParaRPr lang="it-IT" altLang="it-IT" sz="1100"/>
          </a:p>
        </p:txBody>
      </p:sp>
      <p:sp>
        <p:nvSpPr>
          <p:cNvPr id="2" name="Footer Placeholder 4">
            <a:extLst>
              <a:ext uri="{FF2B5EF4-FFF2-40B4-BE49-F238E27FC236}">
                <a16:creationId xmlns:a16="http://schemas.microsoft.com/office/drawing/2014/main" id="{534EC48E-759F-9639-FED7-BF5AEEBC49E2}"/>
              </a:ext>
            </a:extLst>
          </p:cNvPr>
          <p:cNvSpPr>
            <a:spLocks noGrp="1"/>
          </p:cNvSpPr>
          <p:nvPr>
            <p:ph type="ftr" sz="quarter" idx="11"/>
          </p:nvPr>
        </p:nvSpPr>
        <p:spPr>
          <a:xfrm>
            <a:off x="1219200" y="6146800"/>
            <a:ext cx="2895600" cy="457200"/>
          </a:xfrm>
        </p:spPr>
        <p:txBody>
          <a:bodyPr/>
          <a:lstStyle/>
          <a:p>
            <a:pPr>
              <a:lnSpc>
                <a:spcPct val="107000"/>
              </a:lnSpc>
              <a:spcAft>
                <a:spcPts val="800"/>
              </a:spcAft>
            </a:pPr>
            <a:r>
              <a:rPr lang="en-GB" sz="1000" dirty="0">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10" name="TextBox 9">
            <a:extLst>
              <a:ext uri="{FF2B5EF4-FFF2-40B4-BE49-F238E27FC236}">
                <a16:creationId xmlns:a16="http://schemas.microsoft.com/office/drawing/2014/main" id="{CE26BF13-5ED8-160D-6C55-282B88DD9903}"/>
              </a:ext>
            </a:extLst>
          </p:cNvPr>
          <p:cNvSpPr txBox="1"/>
          <p:nvPr/>
        </p:nvSpPr>
        <p:spPr>
          <a:xfrm>
            <a:off x="1219200" y="1772816"/>
            <a:ext cx="6862936" cy="3970318"/>
          </a:xfrm>
          <a:prstGeom prst="rect">
            <a:avLst/>
          </a:prstGeom>
          <a:noFill/>
        </p:spPr>
        <p:txBody>
          <a:bodyPr wrap="square">
            <a:spAutoFit/>
          </a:bodyPr>
          <a:lstStyle/>
          <a:p>
            <a:pPr marL="171450" indent="-171450" algn="just">
              <a:buFont typeface="Wingdings" panose="05000000000000000000" pitchFamily="2" charset="2"/>
              <a:buChar char="à"/>
            </a:pPr>
            <a:r>
              <a:rPr lang="en-GB" sz="1800" dirty="0">
                <a:solidFill>
                  <a:srgbClr val="000000"/>
                </a:solidFill>
              </a:rPr>
              <a:t>simulate the Schiaparelli environment conditions considering the composition of the Mars atmosphere and the nominal entry conditions of the capsule with chemical reactions. </a:t>
            </a:r>
          </a:p>
          <a:p>
            <a:pPr marL="171450" indent="-171450" algn="just">
              <a:buFont typeface="Wingdings" panose="05000000000000000000" pitchFamily="2" charset="2"/>
              <a:buChar char="à"/>
            </a:pPr>
            <a:endParaRPr lang="en-GB" sz="1800" dirty="0">
              <a:solidFill>
                <a:srgbClr val="000000"/>
              </a:solidFill>
            </a:endParaRPr>
          </a:p>
          <a:p>
            <a:pPr marL="171450" indent="-171450" algn="just">
              <a:buFont typeface="Wingdings" panose="05000000000000000000" pitchFamily="2" charset="2"/>
              <a:buChar char="à"/>
            </a:pPr>
            <a:r>
              <a:rPr lang="en-GB" sz="1800" dirty="0">
                <a:solidFill>
                  <a:srgbClr val="000000"/>
                </a:solidFill>
              </a:rPr>
              <a:t>simulate the wake after the capsule </a:t>
            </a:r>
          </a:p>
          <a:p>
            <a:pPr algn="just"/>
            <a:r>
              <a:rPr lang="en-GB" sz="1800" dirty="0">
                <a:solidFill>
                  <a:srgbClr val="000000"/>
                </a:solidFill>
                <a:sym typeface="Wingdings" panose="05000000000000000000" pitchFamily="2" charset="2"/>
              </a:rPr>
              <a:t>         </a:t>
            </a:r>
            <a:r>
              <a:rPr lang="en-GB" sz="1800" dirty="0">
                <a:solidFill>
                  <a:srgbClr val="000000"/>
                </a:solidFill>
              </a:rPr>
              <a:t> this represents the flow encountered by the parachute during its deploying phase which is to be analysed considering approximated analytical modes as well as by numerical investigation with ideal gas. </a:t>
            </a:r>
          </a:p>
          <a:p>
            <a:pPr marL="171450" indent="-171450" algn="just">
              <a:buFont typeface="Wingdings" panose="05000000000000000000" pitchFamily="2" charset="2"/>
              <a:buChar char="à"/>
            </a:pPr>
            <a:endParaRPr lang="en-GB" sz="1800" dirty="0">
              <a:solidFill>
                <a:srgbClr val="000000"/>
              </a:solidFill>
            </a:endParaRPr>
          </a:p>
          <a:p>
            <a:pPr algn="just"/>
            <a:r>
              <a:rPr lang="en-GB" sz="1800" dirty="0">
                <a:solidFill>
                  <a:srgbClr val="000000"/>
                </a:solidFill>
                <a:sym typeface="Wingdings" panose="05000000000000000000" pitchFamily="2" charset="2"/>
              </a:rPr>
              <a:t></a:t>
            </a:r>
            <a:r>
              <a:rPr lang="en-GB" sz="1800" dirty="0">
                <a:solidFill>
                  <a:srgbClr val="000000"/>
                </a:solidFill>
              </a:rPr>
              <a:t> perform numerical investigation of the aereal oscillations and final trajectory of the Schiaparelli Parachute deployment with various angles of attack using chemical components in Martian atmosphere.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A468B-2ECA-65DF-7468-3CDC5B90E98E}"/>
              </a:ext>
            </a:extLst>
          </p:cNvPr>
          <p:cNvSpPr>
            <a:spLocks noGrp="1"/>
          </p:cNvSpPr>
          <p:nvPr>
            <p:ph idx="1"/>
          </p:nvPr>
        </p:nvSpPr>
        <p:spPr>
          <a:xfrm>
            <a:off x="251521" y="476672"/>
            <a:ext cx="8424168" cy="5390728"/>
          </a:xfrm>
        </p:spPr>
        <p:txBody>
          <a:bodyPr/>
          <a:lstStyle/>
          <a:p>
            <a:pPr marL="0" indent="0">
              <a:buNone/>
            </a:pPr>
            <a:r>
              <a:rPr lang="en-GB" sz="1600" b="1" dirty="0">
                <a:ea typeface="Calibri" panose="020F0502020204030204" pitchFamily="34" charset="0"/>
                <a:cs typeface="Times New Roman" panose="02020603050405020304" pitchFamily="18" charset="0"/>
              </a:rPr>
              <a:t>Ar Mass fraction</a:t>
            </a:r>
          </a:p>
          <a:p>
            <a:r>
              <a:rPr lang="en-GB" sz="1600" dirty="0"/>
              <a:t>The Re compression shock wave(RS2) arises at backside of the canopy.</a:t>
            </a:r>
          </a:p>
          <a:p>
            <a:r>
              <a:rPr lang="en-GB" sz="1600" dirty="0"/>
              <a:t>Maximum mass fraction is 0.065.</a:t>
            </a:r>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r>
              <a:rPr lang="en-GB" sz="1600" dirty="0">
                <a:ea typeface="Calibri" panose="020F0502020204030204" pitchFamily="34" charset="0"/>
                <a:cs typeface="Times New Roman" panose="02020603050405020304" pitchFamily="18" charset="0"/>
              </a:rPr>
              <a:t>T</a:t>
            </a:r>
            <a:r>
              <a:rPr lang="en-GB" sz="1600" dirty="0">
                <a:effectLst/>
                <a:ea typeface="Calibri" panose="020F0502020204030204" pitchFamily="34" charset="0"/>
                <a:cs typeface="Times New Roman" panose="02020603050405020304" pitchFamily="18" charset="0"/>
              </a:rPr>
              <a:t>he bow shock is not at front end of the capsule and canopy, In real gas model . </a:t>
            </a:r>
          </a:p>
          <a:p>
            <a:r>
              <a:rPr lang="en-GB" sz="1600" dirty="0">
                <a:effectLst/>
                <a:ea typeface="Calibri" panose="020F0502020204030204" pitchFamily="34" charset="0"/>
                <a:cs typeface="Times New Roman" panose="02020603050405020304" pitchFamily="18" charset="0"/>
              </a:rPr>
              <a:t>wake shock interaction at distance of 27631mm between capsule and canopy. </a:t>
            </a:r>
          </a:p>
          <a:p>
            <a:r>
              <a:rPr lang="en-GB" sz="1600" dirty="0"/>
              <a:t>Now  investigate the simulation </a:t>
            </a:r>
            <a:r>
              <a:rPr lang="en-GB" sz="1600" dirty="0" err="1"/>
              <a:t>fo</a:t>
            </a:r>
            <a:r>
              <a:rPr lang="en-GB" sz="1600" dirty="0"/>
              <a:t> </a:t>
            </a:r>
            <a:r>
              <a:rPr lang="el-GR" sz="1600" dirty="0"/>
              <a:t>α</a:t>
            </a:r>
            <a:r>
              <a:rPr lang="en-GB" sz="1600" dirty="0"/>
              <a:t> =20</a:t>
            </a:r>
            <a:r>
              <a:rPr lang="en-GB" sz="2000" dirty="0"/>
              <a:t>°</a:t>
            </a:r>
            <a:endParaRPr lang="en-GB" sz="1600" dirty="0"/>
          </a:p>
          <a:p>
            <a:endParaRPr lang="en-GB" sz="1600" dirty="0">
              <a:effectLst/>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B6F8F9E-22D1-A2AC-AC70-0952EB7C8176}"/>
              </a:ext>
            </a:extLst>
          </p:cNvPr>
          <p:cNvSpPr>
            <a:spLocks noGrp="1"/>
          </p:cNvSpPr>
          <p:nvPr>
            <p:ph type="dt" sz="half" idx="10"/>
          </p:nvPr>
        </p:nvSpPr>
        <p:spPr/>
        <p:txBody>
          <a:bodyPr/>
          <a:lstStyle/>
          <a:p>
            <a:pPr>
              <a:defRPr/>
            </a:pPr>
            <a:fld id="{50DBD96E-BA16-4110-89CA-FD4B7FDD4167}" type="datetime1">
              <a:rPr lang="it-IT" altLang="it-IT" smtClean="0"/>
              <a:pPr>
                <a:defRPr/>
              </a:pPr>
              <a:t>25/01/2023</a:t>
            </a:fld>
            <a:endParaRPr lang="it-IT" altLang="it-IT"/>
          </a:p>
        </p:txBody>
      </p:sp>
      <p:sp>
        <p:nvSpPr>
          <p:cNvPr id="5" name="Footer Placeholder 4">
            <a:extLst>
              <a:ext uri="{FF2B5EF4-FFF2-40B4-BE49-F238E27FC236}">
                <a16:creationId xmlns:a16="http://schemas.microsoft.com/office/drawing/2014/main" id="{133A8F14-0B9A-2853-BB7A-3154CA29BEF4}"/>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6" name="Slide Number Placeholder 5">
            <a:extLst>
              <a:ext uri="{FF2B5EF4-FFF2-40B4-BE49-F238E27FC236}">
                <a16:creationId xmlns:a16="http://schemas.microsoft.com/office/drawing/2014/main" id="{42BF4688-305C-8E40-5DF3-B87B4B2F484F}"/>
              </a:ext>
            </a:extLst>
          </p:cNvPr>
          <p:cNvSpPr>
            <a:spLocks noGrp="1"/>
          </p:cNvSpPr>
          <p:nvPr>
            <p:ph type="sldNum" sz="quarter" idx="12"/>
          </p:nvPr>
        </p:nvSpPr>
        <p:spPr/>
        <p:txBody>
          <a:bodyPr/>
          <a:lstStyle/>
          <a:p>
            <a:pPr>
              <a:defRPr/>
            </a:pPr>
            <a:r>
              <a:rPr lang="it-IT" altLang="it-IT"/>
              <a:t>Pagina </a:t>
            </a:r>
            <a:fld id="{8E92215F-D910-4F58-A09D-2FD03640EDF3}" type="slidenum">
              <a:rPr lang="it-IT" altLang="it-IT" smtClean="0"/>
              <a:pPr>
                <a:defRPr/>
              </a:pPr>
              <a:t>20</a:t>
            </a:fld>
            <a:endParaRPr lang="it-IT" altLang="it-IT"/>
          </a:p>
        </p:txBody>
      </p:sp>
      <p:pic>
        <p:nvPicPr>
          <p:cNvPr id="7" name="Picture 6" descr="A picture containing chart">
            <a:extLst>
              <a:ext uri="{FF2B5EF4-FFF2-40B4-BE49-F238E27FC236}">
                <a16:creationId xmlns:a16="http://schemas.microsoft.com/office/drawing/2014/main" id="{7F0A9872-A22B-068E-2B37-7D7A4AF933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6406"/>
          <a:stretch/>
        </p:blipFill>
        <p:spPr bwMode="auto">
          <a:xfrm>
            <a:off x="280485" y="1484784"/>
            <a:ext cx="3932514" cy="2672556"/>
          </a:xfrm>
          <a:prstGeom prst="rect">
            <a:avLst/>
          </a:prstGeom>
          <a:noFill/>
          <a:ln>
            <a:noFill/>
          </a:ln>
        </p:spPr>
      </p:pic>
      <p:pic>
        <p:nvPicPr>
          <p:cNvPr id="8" name="Picture 7" descr="Graphical user interface, application">
            <a:extLst>
              <a:ext uri="{FF2B5EF4-FFF2-40B4-BE49-F238E27FC236}">
                <a16:creationId xmlns:a16="http://schemas.microsoft.com/office/drawing/2014/main" id="{D8A6F8E6-8797-FFB2-FC8E-99020A06028E}"/>
              </a:ext>
            </a:extLst>
          </p:cNvPr>
          <p:cNvPicPr>
            <a:picLocks noChangeAspect="1"/>
          </p:cNvPicPr>
          <p:nvPr/>
        </p:nvPicPr>
        <p:blipFill rotWithShape="1">
          <a:blip r:embed="rId3"/>
          <a:srcRect l="37042" t="26248" r="18767" b="14052"/>
          <a:stretch/>
        </p:blipFill>
        <p:spPr bwMode="auto">
          <a:xfrm>
            <a:off x="4463605" y="1484784"/>
            <a:ext cx="4201616" cy="2875852"/>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070476D5-389A-40AD-09C6-A7366F57C480}"/>
              </a:ext>
            </a:extLst>
          </p:cNvPr>
          <p:cNvSpPr>
            <a:spLocks noGrp="1"/>
          </p:cNvSpPr>
          <p:nvPr>
            <p:ph type="title"/>
          </p:nvPr>
        </p:nvSpPr>
        <p:spPr>
          <a:xfrm>
            <a:off x="107504" y="44625"/>
            <a:ext cx="8568185" cy="360039"/>
          </a:xfrm>
        </p:spPr>
        <p:txBody>
          <a:bodyPr/>
          <a:lstStyle/>
          <a:p>
            <a:r>
              <a:rPr lang="en-GB" sz="1600" dirty="0"/>
              <a:t>SCHIAPARELLI FINAL ALTITUDE AND TRAJECTORY at  H= 10KM,</a:t>
            </a:r>
            <a:r>
              <a:rPr lang="el-GR" sz="1600" dirty="0"/>
              <a:t>α</a:t>
            </a:r>
            <a:r>
              <a:rPr lang="en-GB" sz="1600" dirty="0"/>
              <a:t>= 0°,M=2.04814 </a:t>
            </a:r>
          </a:p>
        </p:txBody>
      </p:sp>
    </p:spTree>
    <p:extLst>
      <p:ext uri="{BB962C8B-B14F-4D97-AF65-F5344CB8AC3E}">
        <p14:creationId xmlns:p14="http://schemas.microsoft.com/office/powerpoint/2010/main" val="14224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79FE-DAEA-8F82-B882-1446A2BFC075}"/>
              </a:ext>
            </a:extLst>
          </p:cNvPr>
          <p:cNvSpPr>
            <a:spLocks noGrp="1"/>
          </p:cNvSpPr>
          <p:nvPr>
            <p:ph type="title"/>
          </p:nvPr>
        </p:nvSpPr>
        <p:spPr>
          <a:xfrm>
            <a:off x="107504" y="44625"/>
            <a:ext cx="8784976" cy="288031"/>
          </a:xfrm>
        </p:spPr>
        <p:txBody>
          <a:bodyPr/>
          <a:lstStyle/>
          <a:p>
            <a:r>
              <a:rPr lang="en-GB" sz="1600" dirty="0"/>
              <a:t>SCHIAPARELLI FINAL ALTITUDE AND TRAJECTORY at  H= 10KM,</a:t>
            </a:r>
            <a:r>
              <a:rPr lang="el-GR" sz="1600" dirty="0"/>
              <a:t>α</a:t>
            </a:r>
            <a:r>
              <a:rPr lang="en-GB" sz="1600" dirty="0"/>
              <a:t>= 20°,M=2.04814 </a:t>
            </a:r>
          </a:p>
        </p:txBody>
      </p:sp>
      <p:sp>
        <p:nvSpPr>
          <p:cNvPr id="3" name="Content Placeholder 2">
            <a:extLst>
              <a:ext uri="{FF2B5EF4-FFF2-40B4-BE49-F238E27FC236}">
                <a16:creationId xmlns:a16="http://schemas.microsoft.com/office/drawing/2014/main" id="{FD272AE3-AE06-0088-D780-CFDB88A01364}"/>
              </a:ext>
            </a:extLst>
          </p:cNvPr>
          <p:cNvSpPr>
            <a:spLocks noGrp="1"/>
          </p:cNvSpPr>
          <p:nvPr>
            <p:ph sz="half" idx="1"/>
          </p:nvPr>
        </p:nvSpPr>
        <p:spPr>
          <a:xfrm>
            <a:off x="107505" y="332656"/>
            <a:ext cx="4712146" cy="5534744"/>
          </a:xfrm>
        </p:spPr>
        <p:txBody>
          <a:bodyPr/>
          <a:lstStyle/>
          <a:p>
            <a:pPr marL="0" indent="0">
              <a:buNone/>
            </a:pPr>
            <a:r>
              <a:rPr lang="en-GB" sz="1400" b="1" dirty="0">
                <a:solidFill>
                  <a:srgbClr val="000000"/>
                </a:solidFill>
                <a:effectLst/>
                <a:ea typeface="Calibri" panose="020F0502020204030204" pitchFamily="34" charset="0"/>
                <a:cs typeface="Times New Roman" panose="02020603050405020304" pitchFamily="18" charset="0"/>
              </a:rPr>
              <a:t>Pressure</a:t>
            </a:r>
            <a:endParaRPr lang="en-GB" sz="1400" b="1" dirty="0">
              <a:solidFill>
                <a:srgbClr val="000000"/>
              </a:solidFill>
            </a:endParaRPr>
          </a:p>
          <a:p>
            <a:pPr marL="171450" indent="-171450">
              <a:buFont typeface="Arial" panose="020B0604020202020204" pitchFamily="34" charset="0"/>
              <a:buChar char="•"/>
            </a:pPr>
            <a:r>
              <a:rPr lang="en-GB" sz="1200" dirty="0">
                <a:solidFill>
                  <a:srgbClr val="000000"/>
                </a:solidFill>
              </a:rPr>
              <a:t>The strong bow shock at 0.4m form front end of Re-entry Capsule (BS1) and at 0.8m form front end of the parachute (BS2).</a:t>
            </a:r>
          </a:p>
          <a:p>
            <a:pPr marL="171450" indent="-171450">
              <a:buFont typeface="Arial" panose="020B0604020202020204" pitchFamily="34" charset="0"/>
              <a:buChar char="•"/>
            </a:pPr>
            <a:r>
              <a:rPr lang="en-GB" sz="1200" dirty="0"/>
              <a:t>   Pmax =1688.61Pa (from L5).</a:t>
            </a:r>
            <a:endParaRPr lang="en-GB" sz="14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B640DF-4B05-1FB5-B62F-5603216B4070}"/>
                  </a:ext>
                </a:extLst>
              </p:cNvPr>
              <p:cNvSpPr>
                <a:spLocks noGrp="1"/>
              </p:cNvSpPr>
              <p:nvPr>
                <p:ph sz="half" idx="2"/>
              </p:nvPr>
            </p:nvSpPr>
            <p:spPr>
              <a:xfrm>
                <a:off x="4788024" y="332656"/>
                <a:ext cx="4352106" cy="5534744"/>
              </a:xfrm>
            </p:spPr>
            <p:txBody>
              <a:bodyPr/>
              <a:lstStyle/>
              <a:p>
                <a:pPr marL="0" indent="0">
                  <a:buNone/>
                </a:pPr>
                <a:r>
                  <a:rPr lang="en-GB" sz="1400" b="1" dirty="0">
                    <a:effectLst/>
                    <a:ea typeface="Calibri" panose="020F0502020204030204" pitchFamily="34" charset="0"/>
                    <a:cs typeface="Times New Roman" panose="02020603050405020304" pitchFamily="18" charset="0"/>
                  </a:rPr>
                  <a:t>Density</a:t>
                </a:r>
                <a:r>
                  <a:rPr lang="en-GB" sz="1400" dirty="0">
                    <a:effectLst/>
                    <a:ea typeface="Calibri" panose="020F0502020204030204" pitchFamily="34" charset="0"/>
                    <a:cs typeface="Times New Roman" panose="02020603050405020304" pitchFamily="18" charset="0"/>
                  </a:rPr>
                  <a:t> </a:t>
                </a:r>
              </a:p>
              <a:p>
                <a:r>
                  <a:rPr lang="en-GB" sz="1200" dirty="0">
                    <a:effectLst/>
                    <a:ea typeface="Calibri" panose="020F0502020204030204" pitchFamily="34" charset="0"/>
                    <a:cs typeface="Times New Roman" panose="02020603050405020304" pitchFamily="18" charset="0"/>
                  </a:rPr>
                  <a:t>Bow shock at 0.45m from the front end  of Re-entry capsule.</a:t>
                </a:r>
              </a:p>
              <a:p>
                <a:r>
                  <a:rPr lang="en-GB" sz="1200" dirty="0">
                    <a:effectLst/>
                    <a:ea typeface="Calibri" panose="020F0502020204030204" pitchFamily="34" charset="0"/>
                    <a:cs typeface="Times New Roman" panose="02020603050405020304" pitchFamily="18" charset="0"/>
                  </a:rPr>
                  <a:t>Narrow Turbulent wake layer at aft body of capsule and canopy due to change in </a:t>
                </a:r>
                <a:r>
                  <a:rPr lang="el-GR" sz="1200" dirty="0"/>
                  <a:t>α</a:t>
                </a:r>
                <a:r>
                  <a:rPr lang="en-GB" sz="1200" dirty="0">
                    <a:effectLst/>
                    <a:ea typeface="Calibri" panose="020F0502020204030204" pitchFamily="34" charset="0"/>
                    <a:cs typeface="Times New Roman" panose="02020603050405020304" pitchFamily="18" charset="0"/>
                  </a:rPr>
                  <a:t> .</a:t>
                </a:r>
              </a:p>
              <a:p>
                <a14:m>
                  <m:oMath xmlns:m="http://schemas.openxmlformats.org/officeDocument/2006/math">
                    <m:sSub>
                      <m:sSubPr>
                        <m:ctrlPr>
                          <a:rPr lang="en-GB" sz="1200" i="1" dirty="0" smtClean="0">
                            <a:solidFill>
                              <a:srgbClr val="836967"/>
                            </a:solidFill>
                            <a:latin typeface="Cambria Math" panose="02040503050406030204" pitchFamily="18" charset="0"/>
                          </a:rPr>
                        </m:ctrlPr>
                      </m:sSubPr>
                      <m:e>
                        <m:r>
                          <a:rPr lang="en-GB" sz="1200" i="1" dirty="0" smtClean="0">
                            <a:latin typeface="Cambria Math" panose="02040503050406030204" pitchFamily="18" charset="0"/>
                          </a:rPr>
                          <m:t>𝜌</m:t>
                        </m:r>
                      </m:e>
                      <m:sub>
                        <m:r>
                          <a:rPr lang="en-GB" sz="1200" b="0" i="1" dirty="0" smtClean="0">
                            <a:latin typeface="Cambria Math" panose="02040503050406030204" pitchFamily="18" charset="0"/>
                          </a:rPr>
                          <m:t>𝑚𝑎𝑥</m:t>
                        </m:r>
                      </m:sub>
                    </m:sSub>
                    <m:r>
                      <a:rPr lang="en-GB" sz="1200" b="0" i="1" dirty="0" smtClean="0">
                        <a:latin typeface="Cambria Math" panose="02040503050406030204" pitchFamily="18" charset="0"/>
                      </a:rPr>
                      <m:t> </m:t>
                    </m:r>
                  </m:oMath>
                </a14:m>
                <a:r>
                  <a:rPr lang="en-GB" sz="1200" dirty="0">
                    <a:effectLst/>
                    <a:ea typeface="Calibri" panose="020F0502020204030204" pitchFamily="34" charset="0"/>
                    <a:cs typeface="Times New Roman" panose="02020603050405020304" pitchFamily="18" charset="0"/>
                  </a:rPr>
                  <a:t> at 0.020576 </a:t>
                </a:r>
                <a:r>
                  <a:rPr lang="en-US" sz="1200" dirty="0">
                    <a:effectLst/>
                    <a:ea typeface="Calibri" panose="020F0502020204030204" pitchFamily="34" charset="0"/>
                    <a:cs typeface="Times New Roman" panose="02020603050405020304" pitchFamily="18" charset="0"/>
                  </a:rPr>
                  <a:t>kg/m</a:t>
                </a:r>
                <a:r>
                  <a:rPr lang="en-US" sz="1200" baseline="30000" dirty="0">
                    <a:effectLst/>
                    <a:ea typeface="Calibri" panose="020F0502020204030204" pitchFamily="34" charset="0"/>
                    <a:cs typeface="Times New Roman" panose="02020603050405020304" pitchFamily="18" charset="0"/>
                  </a:rPr>
                  <a:t>3</a:t>
                </a:r>
                <a:r>
                  <a:rPr lang="en-US" sz="1200" dirty="0">
                    <a:effectLst/>
                    <a:ea typeface="Calibri" panose="020F0502020204030204" pitchFamily="34" charset="0"/>
                    <a:cs typeface="Times New Roman" panose="02020603050405020304" pitchFamily="18" charset="0"/>
                  </a:rPr>
                  <a:t> (from graph).</a:t>
                </a:r>
              </a:p>
              <a:p>
                <a:endParaRPr lang="en-US" sz="1400" dirty="0">
                  <a:ea typeface="Calibri" panose="020F0502020204030204" pitchFamily="34"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84B640DF-4B05-1FB5-B62F-5603216B4070}"/>
                  </a:ext>
                </a:extLst>
              </p:cNvPr>
              <p:cNvSpPr>
                <a:spLocks noGrp="1" noRot="1" noChangeAspect="1" noMove="1" noResize="1" noEditPoints="1" noAdjustHandles="1" noChangeArrowheads="1" noChangeShapeType="1" noTextEdit="1"/>
              </p:cNvSpPr>
              <p:nvPr>
                <p:ph sz="half" idx="2"/>
              </p:nvPr>
            </p:nvSpPr>
            <p:spPr>
              <a:xfrm>
                <a:off x="4788024" y="332656"/>
                <a:ext cx="4352106" cy="5534744"/>
              </a:xfrm>
              <a:blipFill>
                <a:blip r:embed="rId2"/>
                <a:stretch>
                  <a:fillRect l="-420" t="-220"/>
                </a:stretch>
              </a:blipFill>
            </p:spPr>
            <p:txBody>
              <a:bodyPr/>
              <a:lstStyle/>
              <a:p>
                <a:r>
                  <a:rPr lang="en-GB">
                    <a:noFill/>
                  </a:rPr>
                  <a:t> </a:t>
                </a:r>
              </a:p>
            </p:txBody>
          </p:sp>
        </mc:Fallback>
      </mc:AlternateContent>
      <p:sp>
        <p:nvSpPr>
          <p:cNvPr id="5" name="Date Placeholder 4">
            <a:extLst>
              <a:ext uri="{FF2B5EF4-FFF2-40B4-BE49-F238E27FC236}">
                <a16:creationId xmlns:a16="http://schemas.microsoft.com/office/drawing/2014/main" id="{817E5DCC-597C-FCDA-BF9F-599DB8C7412A}"/>
              </a:ext>
            </a:extLst>
          </p:cNvPr>
          <p:cNvSpPr>
            <a:spLocks noGrp="1"/>
          </p:cNvSpPr>
          <p:nvPr>
            <p:ph type="dt" sz="half" idx="10"/>
          </p:nvPr>
        </p:nvSpPr>
        <p:spPr/>
        <p:txBody>
          <a:bodyPr/>
          <a:lstStyle/>
          <a:p>
            <a:pPr>
              <a:defRPr/>
            </a:pPr>
            <a:fld id="{9495C135-2E66-4255-80EE-3D03EFCBF111}" type="datetime1">
              <a:rPr lang="it-IT" altLang="it-IT" smtClean="0"/>
              <a:pPr>
                <a:defRPr/>
              </a:pPr>
              <a:t>25/01/2023</a:t>
            </a:fld>
            <a:endParaRPr lang="it-IT" altLang="it-IT"/>
          </a:p>
        </p:txBody>
      </p:sp>
      <p:sp>
        <p:nvSpPr>
          <p:cNvPr id="6" name="Footer Placeholder 5">
            <a:extLst>
              <a:ext uri="{FF2B5EF4-FFF2-40B4-BE49-F238E27FC236}">
                <a16:creationId xmlns:a16="http://schemas.microsoft.com/office/drawing/2014/main" id="{007E0C82-A4A1-3673-5466-58EB3ED0D38B}"/>
              </a:ext>
            </a:extLst>
          </p:cNvPr>
          <p:cNvSpPr>
            <a:spLocks noGrp="1"/>
          </p:cNvSpPr>
          <p:nvPr>
            <p:ph type="ftr" sz="quarter" idx="11"/>
          </p:nvPr>
        </p:nvSpPr>
        <p:spPr>
          <a:xfrm>
            <a:off x="1219200" y="6146800"/>
            <a:ext cx="3280792"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7" name="Slide Number Placeholder 6">
            <a:extLst>
              <a:ext uri="{FF2B5EF4-FFF2-40B4-BE49-F238E27FC236}">
                <a16:creationId xmlns:a16="http://schemas.microsoft.com/office/drawing/2014/main" id="{315E5364-216B-2D43-2132-E2AD662574CF}"/>
              </a:ext>
            </a:extLst>
          </p:cNvPr>
          <p:cNvSpPr>
            <a:spLocks noGrp="1"/>
          </p:cNvSpPr>
          <p:nvPr>
            <p:ph type="sldNum" sz="quarter" idx="12"/>
          </p:nvPr>
        </p:nvSpPr>
        <p:spPr/>
        <p:txBody>
          <a:bodyPr/>
          <a:lstStyle/>
          <a:p>
            <a:pPr>
              <a:defRPr/>
            </a:pPr>
            <a:r>
              <a:rPr lang="it-IT" altLang="it-IT"/>
              <a:t>Pagina </a:t>
            </a:r>
            <a:fld id="{857B75CD-9F65-41FC-9B54-BA6ED2DA3AF9}" type="slidenum">
              <a:rPr lang="it-IT" altLang="it-IT" smtClean="0"/>
              <a:pPr>
                <a:defRPr/>
              </a:pPr>
              <a:t>21</a:t>
            </a:fld>
            <a:endParaRPr lang="it-IT" altLang="it-IT"/>
          </a:p>
        </p:txBody>
      </p:sp>
      <p:pic>
        <p:nvPicPr>
          <p:cNvPr id="8" name="Picture 7" descr="A picture containing graphical user interface">
            <a:extLst>
              <a:ext uri="{FF2B5EF4-FFF2-40B4-BE49-F238E27FC236}">
                <a16:creationId xmlns:a16="http://schemas.microsoft.com/office/drawing/2014/main" id="{F2017EF8-BC38-D782-9AA8-A6D7355D5293}"/>
              </a:ext>
            </a:extLst>
          </p:cNvPr>
          <p:cNvPicPr>
            <a:picLocks noChangeAspect="1"/>
          </p:cNvPicPr>
          <p:nvPr/>
        </p:nvPicPr>
        <p:blipFill rotWithShape="1">
          <a:blip r:embed="rId3">
            <a:extLst>
              <a:ext uri="{28A0092B-C50C-407E-A947-70E740481C1C}">
                <a14:useLocalDpi xmlns:a14="http://schemas.microsoft.com/office/drawing/2010/main" val="0"/>
              </a:ext>
            </a:extLst>
          </a:blip>
          <a:srcRect t="5721"/>
          <a:stretch/>
        </p:blipFill>
        <p:spPr bwMode="auto">
          <a:xfrm>
            <a:off x="444159" y="1528507"/>
            <a:ext cx="4182849" cy="2181545"/>
          </a:xfrm>
          <a:prstGeom prst="rect">
            <a:avLst/>
          </a:prstGeom>
          <a:noFill/>
          <a:ln>
            <a:noFill/>
          </a:ln>
        </p:spPr>
      </p:pic>
      <p:pic>
        <p:nvPicPr>
          <p:cNvPr id="9" name="Picture 8" descr="A screenshot of a computer">
            <a:extLst>
              <a:ext uri="{FF2B5EF4-FFF2-40B4-BE49-F238E27FC236}">
                <a16:creationId xmlns:a16="http://schemas.microsoft.com/office/drawing/2014/main" id="{F2912FE7-F457-0445-4375-BCD647165691}"/>
              </a:ext>
            </a:extLst>
          </p:cNvPr>
          <p:cNvPicPr>
            <a:picLocks noChangeAspect="1"/>
          </p:cNvPicPr>
          <p:nvPr/>
        </p:nvPicPr>
        <p:blipFill rotWithShape="1">
          <a:blip r:embed="rId4"/>
          <a:srcRect l="31512" t="24317" r="22871" b="17798"/>
          <a:stretch/>
        </p:blipFill>
        <p:spPr bwMode="auto">
          <a:xfrm>
            <a:off x="467545" y="3745107"/>
            <a:ext cx="3528393" cy="2261993"/>
          </a:xfrm>
          <a:prstGeom prst="rect">
            <a:avLst/>
          </a:prstGeom>
          <a:ln>
            <a:noFill/>
          </a:ln>
          <a:extLst>
            <a:ext uri="{53640926-AAD7-44D8-BBD7-CCE9431645EC}">
              <a14:shadowObscured xmlns:a14="http://schemas.microsoft.com/office/drawing/2010/main"/>
            </a:ext>
          </a:extLst>
        </p:spPr>
      </p:pic>
      <p:pic>
        <p:nvPicPr>
          <p:cNvPr id="10" name="Picture 9" descr="A picture containing graphical user interface">
            <a:extLst>
              <a:ext uri="{FF2B5EF4-FFF2-40B4-BE49-F238E27FC236}">
                <a16:creationId xmlns:a16="http://schemas.microsoft.com/office/drawing/2014/main" id="{C9091F43-A4CE-0DF2-CBA7-7B8E638E7A3A}"/>
              </a:ext>
            </a:extLst>
          </p:cNvPr>
          <p:cNvPicPr>
            <a:picLocks noChangeAspect="1"/>
          </p:cNvPicPr>
          <p:nvPr/>
        </p:nvPicPr>
        <p:blipFill rotWithShape="1">
          <a:blip r:embed="rId5">
            <a:extLst>
              <a:ext uri="{28A0092B-C50C-407E-A947-70E740481C1C}">
                <a14:useLocalDpi xmlns:a14="http://schemas.microsoft.com/office/drawing/2010/main" val="0"/>
              </a:ext>
            </a:extLst>
          </a:blip>
          <a:srcRect l="8334" t="1119" r="1725"/>
          <a:stretch/>
        </p:blipFill>
        <p:spPr bwMode="auto">
          <a:xfrm>
            <a:off x="4978006" y="1772854"/>
            <a:ext cx="4165993" cy="1692852"/>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6C4B5F4B-268E-54B5-04C1-115163CBD303}"/>
              </a:ext>
            </a:extLst>
          </p:cNvPr>
          <p:cNvPicPr>
            <a:picLocks noChangeAspect="1"/>
          </p:cNvPicPr>
          <p:nvPr/>
        </p:nvPicPr>
        <p:blipFill>
          <a:blip r:embed="rId6"/>
          <a:stretch>
            <a:fillRect/>
          </a:stretch>
        </p:blipFill>
        <p:spPr>
          <a:xfrm>
            <a:off x="4925605" y="3500761"/>
            <a:ext cx="4076944" cy="2506339"/>
          </a:xfrm>
          <a:prstGeom prst="rect">
            <a:avLst/>
          </a:prstGeom>
        </p:spPr>
      </p:pic>
    </p:spTree>
    <p:extLst>
      <p:ext uri="{BB962C8B-B14F-4D97-AF65-F5344CB8AC3E}">
        <p14:creationId xmlns:p14="http://schemas.microsoft.com/office/powerpoint/2010/main" val="1884470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75559F-EEC2-A380-7242-23EADC45A076}"/>
              </a:ext>
            </a:extLst>
          </p:cNvPr>
          <p:cNvSpPr>
            <a:spLocks noGrp="1"/>
          </p:cNvSpPr>
          <p:nvPr>
            <p:ph sz="half" idx="1"/>
          </p:nvPr>
        </p:nvSpPr>
        <p:spPr>
          <a:xfrm>
            <a:off x="81989" y="116632"/>
            <a:ext cx="4418003" cy="5750768"/>
          </a:xfrm>
        </p:spPr>
        <p:txBody>
          <a:bodyPr/>
          <a:lstStyle/>
          <a:p>
            <a:pPr marL="0" indent="0">
              <a:buNone/>
            </a:pPr>
            <a:r>
              <a:rPr lang="en-GB" sz="1400" b="1" dirty="0">
                <a:effectLst/>
                <a:ea typeface="Calibri" panose="020F0502020204030204" pitchFamily="34" charset="0"/>
                <a:cs typeface="Times New Roman" panose="02020603050405020304" pitchFamily="18" charset="0"/>
              </a:rPr>
              <a:t>Temperature</a:t>
            </a:r>
          </a:p>
          <a:p>
            <a:r>
              <a:rPr lang="en-GB" sz="1200" dirty="0">
                <a:effectLst/>
                <a:ea typeface="Calibri" panose="020F0502020204030204" pitchFamily="34" charset="0"/>
                <a:cs typeface="Times New Roman" panose="02020603050405020304" pitchFamily="18" charset="0"/>
              </a:rPr>
              <a:t>Turbulent wakes (TW1 and TW 2) are formed at rear end of capsule and canopy.</a:t>
            </a:r>
          </a:p>
          <a:p>
            <a:r>
              <a:rPr lang="en-GB" altLang="en-US" sz="1200" dirty="0" err="1">
                <a:ea typeface="Calibri" panose="020F0502020204030204" pitchFamily="34" charset="0"/>
                <a:cs typeface="Times New Roman" panose="02020603050405020304" pitchFamily="18" charset="0"/>
              </a:rPr>
              <a:t>Tmax</a:t>
            </a:r>
            <a:r>
              <a:rPr lang="en-GB" altLang="en-US" sz="1200" dirty="0">
                <a:ea typeface="Calibri" panose="020F0502020204030204" pitchFamily="34" charset="0"/>
                <a:cs typeface="Times New Roman" panose="02020603050405020304" pitchFamily="18" charset="0"/>
              </a:rPr>
              <a:t> at 8900K(from graph L5), </a:t>
            </a:r>
            <a:r>
              <a:rPr lang="en-GB" altLang="en-US" sz="1200" dirty="0" err="1">
                <a:ea typeface="Calibri" panose="020F0502020204030204" pitchFamily="34" charset="0"/>
                <a:cs typeface="Times New Roman" panose="02020603050405020304" pitchFamily="18" charset="0"/>
              </a:rPr>
              <a:t>Tmax</a:t>
            </a:r>
            <a:r>
              <a:rPr lang="en-GB" altLang="en-US" sz="1200" dirty="0">
                <a:ea typeface="Calibri" panose="020F0502020204030204" pitchFamily="34" charset="0"/>
                <a:cs typeface="Times New Roman" panose="02020603050405020304" pitchFamily="18" charset="0"/>
              </a:rPr>
              <a:t> =982 K (from contour); </a:t>
            </a:r>
          </a:p>
          <a:p>
            <a:endParaRPr lang="en-GB" altLang="en-US" sz="1200" dirty="0">
              <a:ea typeface="Calibri" panose="020F0502020204030204" pitchFamily="34" charset="0"/>
              <a:cs typeface="Times New Roman" panose="02020603050405020304" pitchFamily="18" charset="0"/>
            </a:endParaRPr>
          </a:p>
          <a:p>
            <a:pPr marL="0" indent="0">
              <a:buNone/>
            </a:pPr>
            <a:endParaRPr lang="en-GB" altLang="en-US" sz="1200" dirty="0">
              <a:ea typeface="Calibri" panose="020F0502020204030204" pitchFamily="34" charset="0"/>
              <a:cs typeface="Times New Roman" panose="02020603050405020304" pitchFamily="18" charset="0"/>
            </a:endParaRPr>
          </a:p>
          <a:p>
            <a:endParaRPr lang="en-GB" altLang="en-US" sz="1200" dirty="0">
              <a:ea typeface="Calibri" panose="020F0502020204030204" pitchFamily="34" charset="0"/>
              <a:cs typeface="Times New Roman" panose="02020603050405020304" pitchFamily="18" charset="0"/>
            </a:endParaRPr>
          </a:p>
          <a:p>
            <a:endParaRPr lang="en-GB" altLang="en-US" sz="1200" dirty="0">
              <a:ea typeface="Calibri" panose="020F0502020204030204" pitchFamily="34" charset="0"/>
              <a:cs typeface="Times New Roman" panose="02020603050405020304" pitchFamily="18" charset="0"/>
            </a:endParaRPr>
          </a:p>
          <a:p>
            <a:pPr marL="0" indent="0">
              <a:buNone/>
            </a:pPr>
            <a:r>
              <a:rPr lang="en-GB" altLang="en-US" sz="1200" dirty="0">
                <a:ea typeface="Calibri" panose="020F0502020204030204" pitchFamily="34" charset="0"/>
                <a:cs typeface="Times New Roman" panose="02020603050405020304" pitchFamily="18" charset="0"/>
              </a:rPr>
              <a:t>      </a:t>
            </a:r>
          </a:p>
          <a:p>
            <a:pPr marL="0" indent="0">
              <a:buNone/>
            </a:pPr>
            <a:r>
              <a:rPr lang="en-GB" altLang="en-US" sz="1200" dirty="0">
                <a:ea typeface="Calibri" panose="020F0502020204030204" pitchFamily="34" charset="0"/>
                <a:cs typeface="Times New Roman" panose="02020603050405020304" pitchFamily="18" charset="0"/>
              </a:rPr>
              <a:t> </a:t>
            </a:r>
            <a:endParaRPr lang="en-IN" altLang="en-US" sz="1200" dirty="0"/>
          </a:p>
          <a:p>
            <a:pPr algn="just" eaLnBrk="1" hangingPunct="1">
              <a:buFont typeface="Wingdings" panose="05000000000000000000" pitchFamily="2" charset="2"/>
              <a:buChar char="Ø"/>
            </a:pPr>
            <a:endParaRPr lang="en-IN" altLang="en-US" sz="1400" dirty="0"/>
          </a:p>
          <a:p>
            <a:endParaRPr lang="en-GB" sz="1400" dirty="0"/>
          </a:p>
        </p:txBody>
      </p:sp>
      <p:sp>
        <p:nvSpPr>
          <p:cNvPr id="4" name="Content Placeholder 3">
            <a:extLst>
              <a:ext uri="{FF2B5EF4-FFF2-40B4-BE49-F238E27FC236}">
                <a16:creationId xmlns:a16="http://schemas.microsoft.com/office/drawing/2014/main" id="{65BF10BF-4B2C-62E7-310F-BEE9CA6DCBE6}"/>
              </a:ext>
            </a:extLst>
          </p:cNvPr>
          <p:cNvSpPr>
            <a:spLocks noGrp="1"/>
          </p:cNvSpPr>
          <p:nvPr>
            <p:ph sz="half" idx="2"/>
          </p:nvPr>
        </p:nvSpPr>
        <p:spPr>
          <a:xfrm>
            <a:off x="4788024" y="116632"/>
            <a:ext cx="4273986" cy="5750768"/>
          </a:xfrm>
        </p:spPr>
        <p:txBody>
          <a:bodyPr/>
          <a:lstStyle/>
          <a:p>
            <a:pPr marL="0" indent="0">
              <a:buNone/>
            </a:pPr>
            <a:r>
              <a:rPr lang="en-GB" sz="1400" b="1" dirty="0">
                <a:effectLst/>
                <a:ea typeface="Calibri" panose="020F0502020204030204" pitchFamily="34" charset="0"/>
                <a:cs typeface="Times New Roman" panose="02020603050405020304" pitchFamily="18" charset="0"/>
              </a:rPr>
              <a:t>Mach number</a:t>
            </a:r>
          </a:p>
          <a:p>
            <a:r>
              <a:rPr lang="en-GB" sz="1100" dirty="0">
                <a:effectLst/>
                <a:ea typeface="Calibri" panose="020F0502020204030204" pitchFamily="34" charset="0"/>
                <a:cs typeface="Times New Roman" panose="02020603050405020304" pitchFamily="18" charset="0"/>
              </a:rPr>
              <a:t>Strong bow shock in front end of the re-entry capsule and parachute .</a:t>
            </a:r>
          </a:p>
          <a:p>
            <a:r>
              <a:rPr lang="en-GB" sz="1100" dirty="0">
                <a:effectLst/>
                <a:ea typeface="Calibri" panose="020F0502020204030204" pitchFamily="34" charset="0"/>
                <a:cs typeface="Times New Roman" panose="02020603050405020304" pitchFamily="18" charset="0"/>
              </a:rPr>
              <a:t>The turbulent wake (TW</a:t>
            </a:r>
            <a:r>
              <a:rPr lang="en-GB" sz="1100" baseline="-25000" dirty="0">
                <a:effectLst/>
                <a:ea typeface="Calibri" panose="020F0502020204030204" pitchFamily="34" charset="0"/>
                <a:cs typeface="Times New Roman" panose="02020603050405020304" pitchFamily="18" charset="0"/>
              </a:rPr>
              <a:t>2</a:t>
            </a:r>
            <a:r>
              <a:rPr lang="en-GB" sz="1100" dirty="0">
                <a:effectLst/>
                <a:ea typeface="Calibri" panose="020F0502020204030204" pitchFamily="34" charset="0"/>
                <a:cs typeface="Times New Roman" panose="02020603050405020304" pitchFamily="18" charset="0"/>
              </a:rPr>
              <a:t>) is narrower at backside of canopy at  supersonic speed.</a:t>
            </a:r>
          </a:p>
          <a:p>
            <a:r>
              <a:rPr lang="en-GB" sz="1100" dirty="0">
                <a:effectLst/>
                <a:ea typeface="Calibri" panose="020F0502020204030204" pitchFamily="34" charset="0"/>
                <a:cs typeface="Times New Roman" panose="02020603050405020304" pitchFamily="18" charset="0"/>
              </a:rPr>
              <a:t>M max= 2.2 (velocity (c) = 1031.8m/s)</a:t>
            </a:r>
          </a:p>
          <a:p>
            <a:pPr marL="0" indent="0" algn="just">
              <a:lnSpc>
                <a:spcPct val="150000"/>
              </a:lnSpc>
              <a:spcAft>
                <a:spcPts val="800"/>
              </a:spcAft>
              <a:buNone/>
            </a:pPr>
            <a:endParaRPr lang="en-GB" sz="1400" dirty="0">
              <a:effectLst/>
              <a:ea typeface="Calibri" panose="020F0502020204030204" pitchFamily="34" charset="0"/>
              <a:cs typeface="Times New Roman" panose="02020603050405020304" pitchFamily="18" charset="0"/>
            </a:endParaRPr>
          </a:p>
          <a:p>
            <a:pPr marL="0" indent="0">
              <a:buNone/>
            </a:pPr>
            <a:endParaRPr lang="en-GB" sz="1400" dirty="0">
              <a:effectLst/>
              <a:ea typeface="Calibri" panose="020F0502020204030204" pitchFamily="34" charset="0"/>
              <a:cs typeface="Times New Roman" panose="02020603050405020304" pitchFamily="18" charset="0"/>
            </a:endParaRPr>
          </a:p>
          <a:p>
            <a:pPr marL="0" indent="0">
              <a:buNone/>
            </a:pPr>
            <a:endParaRPr lang="en-GB" sz="1400" b="1" dirty="0"/>
          </a:p>
        </p:txBody>
      </p:sp>
      <p:sp>
        <p:nvSpPr>
          <p:cNvPr id="5" name="Date Placeholder 4">
            <a:extLst>
              <a:ext uri="{FF2B5EF4-FFF2-40B4-BE49-F238E27FC236}">
                <a16:creationId xmlns:a16="http://schemas.microsoft.com/office/drawing/2014/main" id="{089BCE1C-075C-F960-D73F-173FF0148CCD}"/>
              </a:ext>
            </a:extLst>
          </p:cNvPr>
          <p:cNvSpPr>
            <a:spLocks noGrp="1"/>
          </p:cNvSpPr>
          <p:nvPr>
            <p:ph type="dt" sz="half" idx="10"/>
          </p:nvPr>
        </p:nvSpPr>
        <p:spPr/>
        <p:txBody>
          <a:bodyPr/>
          <a:lstStyle/>
          <a:p>
            <a:pPr>
              <a:defRPr/>
            </a:pPr>
            <a:fld id="{9495C135-2E66-4255-80EE-3D03EFCBF111}" type="datetime1">
              <a:rPr lang="it-IT" altLang="it-IT" smtClean="0"/>
              <a:pPr>
                <a:defRPr/>
              </a:pPr>
              <a:t>25/01/2023</a:t>
            </a:fld>
            <a:endParaRPr lang="it-IT" altLang="it-IT"/>
          </a:p>
        </p:txBody>
      </p:sp>
      <p:sp>
        <p:nvSpPr>
          <p:cNvPr id="6" name="Footer Placeholder 5">
            <a:extLst>
              <a:ext uri="{FF2B5EF4-FFF2-40B4-BE49-F238E27FC236}">
                <a16:creationId xmlns:a16="http://schemas.microsoft.com/office/drawing/2014/main" id="{919F9EEE-C868-024E-68F8-7A90E0ACF50E}"/>
              </a:ext>
            </a:extLst>
          </p:cNvPr>
          <p:cNvSpPr>
            <a:spLocks noGrp="1"/>
          </p:cNvSpPr>
          <p:nvPr>
            <p:ph type="ftr" sz="quarter" idx="11"/>
          </p:nvPr>
        </p:nvSpPr>
        <p:spPr>
          <a:xfrm>
            <a:off x="1219200" y="6146800"/>
            <a:ext cx="3176048"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7" name="Slide Number Placeholder 6">
            <a:extLst>
              <a:ext uri="{FF2B5EF4-FFF2-40B4-BE49-F238E27FC236}">
                <a16:creationId xmlns:a16="http://schemas.microsoft.com/office/drawing/2014/main" id="{7FC9E17B-E9CE-EC4B-B84B-50C742F2D164}"/>
              </a:ext>
            </a:extLst>
          </p:cNvPr>
          <p:cNvSpPr>
            <a:spLocks noGrp="1"/>
          </p:cNvSpPr>
          <p:nvPr>
            <p:ph type="sldNum" sz="quarter" idx="12"/>
          </p:nvPr>
        </p:nvSpPr>
        <p:spPr/>
        <p:txBody>
          <a:bodyPr/>
          <a:lstStyle/>
          <a:p>
            <a:pPr>
              <a:defRPr/>
            </a:pPr>
            <a:r>
              <a:rPr lang="it-IT" altLang="it-IT"/>
              <a:t>Pagina </a:t>
            </a:r>
            <a:fld id="{857B75CD-9F65-41FC-9B54-BA6ED2DA3AF9}" type="slidenum">
              <a:rPr lang="it-IT" altLang="it-IT" smtClean="0"/>
              <a:pPr>
                <a:defRPr/>
              </a:pPr>
              <a:t>22</a:t>
            </a:fld>
            <a:endParaRPr lang="it-IT" altLang="it-IT"/>
          </a:p>
        </p:txBody>
      </p:sp>
      <p:pic>
        <p:nvPicPr>
          <p:cNvPr id="8" name="Picture 7" descr="Chart, surface chart">
            <a:extLst>
              <a:ext uri="{FF2B5EF4-FFF2-40B4-BE49-F238E27FC236}">
                <a16:creationId xmlns:a16="http://schemas.microsoft.com/office/drawing/2014/main" id="{8A3CE397-1AF8-ABFD-15E6-C6C53583B4D3}"/>
              </a:ext>
            </a:extLst>
          </p:cNvPr>
          <p:cNvPicPr>
            <a:picLocks noChangeAspect="1"/>
          </p:cNvPicPr>
          <p:nvPr/>
        </p:nvPicPr>
        <p:blipFill rotWithShape="1">
          <a:blip r:embed="rId2">
            <a:extLst>
              <a:ext uri="{28A0092B-C50C-407E-A947-70E740481C1C}">
                <a14:useLocalDpi xmlns:a14="http://schemas.microsoft.com/office/drawing/2010/main" val="0"/>
              </a:ext>
            </a:extLst>
          </a:blip>
          <a:srcRect l="3103" t="19222" r="1407" b="10678"/>
          <a:stretch/>
        </p:blipFill>
        <p:spPr bwMode="auto">
          <a:xfrm>
            <a:off x="179512" y="1687594"/>
            <a:ext cx="3852195" cy="2514362"/>
          </a:xfrm>
          <a:prstGeom prst="rect">
            <a:avLst/>
          </a:prstGeom>
          <a:noFill/>
          <a:ln>
            <a:noFill/>
          </a:ln>
          <a:extLst>
            <a:ext uri="{53640926-AAD7-44D8-BBD7-CCE9431645EC}">
              <a14:shadowObscured xmlns:a14="http://schemas.microsoft.com/office/drawing/2010/main"/>
            </a:ext>
          </a:extLst>
        </p:spPr>
      </p:pic>
      <p:pic>
        <p:nvPicPr>
          <p:cNvPr id="10" name="Picture 9" descr="Graphical user interface, application">
            <a:extLst>
              <a:ext uri="{FF2B5EF4-FFF2-40B4-BE49-F238E27FC236}">
                <a16:creationId xmlns:a16="http://schemas.microsoft.com/office/drawing/2014/main" id="{214DFFFA-EE40-DD06-EA14-ADE70035C1CD}"/>
              </a:ext>
            </a:extLst>
          </p:cNvPr>
          <p:cNvPicPr>
            <a:picLocks noChangeAspect="1"/>
          </p:cNvPicPr>
          <p:nvPr/>
        </p:nvPicPr>
        <p:blipFill rotWithShape="1">
          <a:blip r:embed="rId3"/>
          <a:srcRect l="30966" t="22436" r="20315" b="15319"/>
          <a:stretch/>
        </p:blipFill>
        <p:spPr bwMode="auto">
          <a:xfrm>
            <a:off x="305409" y="4263217"/>
            <a:ext cx="3600400" cy="1814378"/>
          </a:xfrm>
          <a:prstGeom prst="rect">
            <a:avLst/>
          </a:prstGeom>
          <a:ln>
            <a:noFill/>
          </a:ln>
          <a:extLst>
            <a:ext uri="{53640926-AAD7-44D8-BBD7-CCE9431645EC}">
              <a14:shadowObscured xmlns:a14="http://schemas.microsoft.com/office/drawing/2010/main"/>
            </a:ext>
          </a:extLst>
        </p:spPr>
      </p:pic>
      <p:pic>
        <p:nvPicPr>
          <p:cNvPr id="11" name="Picture 10" descr="Chart">
            <a:extLst>
              <a:ext uri="{FF2B5EF4-FFF2-40B4-BE49-F238E27FC236}">
                <a16:creationId xmlns:a16="http://schemas.microsoft.com/office/drawing/2014/main" id="{CD707B03-8FFE-C3F9-CD56-7F8F2E3EE62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70917" y="1734572"/>
            <a:ext cx="4291093" cy="2224395"/>
          </a:xfrm>
          <a:prstGeom prst="rect">
            <a:avLst/>
          </a:prstGeom>
          <a:noFill/>
          <a:ln>
            <a:noFill/>
          </a:ln>
        </p:spPr>
      </p:pic>
      <p:pic>
        <p:nvPicPr>
          <p:cNvPr id="12" name="Picture 11" descr="Graphical user interface, application">
            <a:extLst>
              <a:ext uri="{FF2B5EF4-FFF2-40B4-BE49-F238E27FC236}">
                <a16:creationId xmlns:a16="http://schemas.microsoft.com/office/drawing/2014/main" id="{F14A5E5B-F862-9847-9871-205569345BAE}"/>
              </a:ext>
            </a:extLst>
          </p:cNvPr>
          <p:cNvPicPr>
            <a:picLocks noChangeAspect="1"/>
          </p:cNvPicPr>
          <p:nvPr/>
        </p:nvPicPr>
        <p:blipFill rotWithShape="1">
          <a:blip r:embed="rId5"/>
          <a:srcRect l="32634" t="24615" r="28061" b="23797"/>
          <a:stretch/>
        </p:blipFill>
        <p:spPr bwMode="auto">
          <a:xfrm>
            <a:off x="5364088" y="4096817"/>
            <a:ext cx="3600400" cy="18748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5540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64C458-F3D4-E1C1-E5A7-3C482ADC54E6}"/>
              </a:ext>
            </a:extLst>
          </p:cNvPr>
          <p:cNvSpPr>
            <a:spLocks noGrp="1"/>
          </p:cNvSpPr>
          <p:nvPr>
            <p:ph sz="half" idx="1"/>
          </p:nvPr>
        </p:nvSpPr>
        <p:spPr>
          <a:xfrm>
            <a:off x="107505" y="404664"/>
            <a:ext cx="4712146" cy="5112568"/>
          </a:xfrm>
        </p:spPr>
        <p:txBody>
          <a:bodyPr/>
          <a:lstStyle/>
          <a:p>
            <a:pPr marL="0" indent="0">
              <a:buNone/>
            </a:pPr>
            <a:r>
              <a:rPr lang="en-GB" sz="1400" b="1" dirty="0">
                <a:ea typeface="Calibri" panose="020F0502020204030204" pitchFamily="34" charset="0"/>
                <a:cs typeface="Times New Roman" panose="02020603050405020304" pitchFamily="18" charset="0"/>
              </a:rPr>
              <a:t>CO2 Mass fraction</a:t>
            </a:r>
            <a:endParaRPr lang="en-GB" sz="1400" b="1" dirty="0"/>
          </a:p>
        </p:txBody>
      </p:sp>
      <p:sp>
        <p:nvSpPr>
          <p:cNvPr id="4" name="Content Placeholder 3">
            <a:extLst>
              <a:ext uri="{FF2B5EF4-FFF2-40B4-BE49-F238E27FC236}">
                <a16:creationId xmlns:a16="http://schemas.microsoft.com/office/drawing/2014/main" id="{771A0D40-8006-666C-15B7-11BC105A6640}"/>
              </a:ext>
            </a:extLst>
          </p:cNvPr>
          <p:cNvSpPr>
            <a:spLocks noGrp="1"/>
          </p:cNvSpPr>
          <p:nvPr>
            <p:ph sz="half" idx="2"/>
          </p:nvPr>
        </p:nvSpPr>
        <p:spPr>
          <a:xfrm>
            <a:off x="4972049" y="404664"/>
            <a:ext cx="4064445" cy="5112568"/>
          </a:xfrm>
        </p:spPr>
        <p:txBody>
          <a:bodyPr/>
          <a:lstStyle/>
          <a:p>
            <a:pPr marL="0" indent="0">
              <a:buNone/>
            </a:pPr>
            <a:r>
              <a:rPr lang="en-GB" sz="1200" b="1" dirty="0">
                <a:ea typeface="Calibri" panose="020F0502020204030204" pitchFamily="34" charset="0"/>
                <a:cs typeface="Times New Roman" panose="02020603050405020304" pitchFamily="18" charset="0"/>
              </a:rPr>
              <a:t>N2 Mass fraction</a:t>
            </a:r>
            <a:endParaRPr lang="en-GB" sz="1200" b="1" dirty="0"/>
          </a:p>
        </p:txBody>
      </p:sp>
      <p:sp>
        <p:nvSpPr>
          <p:cNvPr id="5" name="Date Placeholder 4">
            <a:extLst>
              <a:ext uri="{FF2B5EF4-FFF2-40B4-BE49-F238E27FC236}">
                <a16:creationId xmlns:a16="http://schemas.microsoft.com/office/drawing/2014/main" id="{7DF3A48B-1C1F-1BDB-1253-4ECD48C21DF7}"/>
              </a:ext>
            </a:extLst>
          </p:cNvPr>
          <p:cNvSpPr>
            <a:spLocks noGrp="1"/>
          </p:cNvSpPr>
          <p:nvPr>
            <p:ph type="dt" sz="half" idx="10"/>
          </p:nvPr>
        </p:nvSpPr>
        <p:spPr/>
        <p:txBody>
          <a:bodyPr/>
          <a:lstStyle/>
          <a:p>
            <a:pPr>
              <a:defRPr/>
            </a:pPr>
            <a:fld id="{9495C135-2E66-4255-80EE-3D03EFCBF111}" type="datetime1">
              <a:rPr lang="it-IT" altLang="it-IT" smtClean="0"/>
              <a:pPr>
                <a:defRPr/>
              </a:pPr>
              <a:t>25/01/2023</a:t>
            </a:fld>
            <a:endParaRPr lang="it-IT" altLang="it-IT"/>
          </a:p>
        </p:txBody>
      </p:sp>
      <p:sp>
        <p:nvSpPr>
          <p:cNvPr id="6" name="Footer Placeholder 5">
            <a:extLst>
              <a:ext uri="{FF2B5EF4-FFF2-40B4-BE49-F238E27FC236}">
                <a16:creationId xmlns:a16="http://schemas.microsoft.com/office/drawing/2014/main" id="{2514F1D2-DC1C-1B1A-2437-18AB255E73C3}"/>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7" name="Slide Number Placeholder 6">
            <a:extLst>
              <a:ext uri="{FF2B5EF4-FFF2-40B4-BE49-F238E27FC236}">
                <a16:creationId xmlns:a16="http://schemas.microsoft.com/office/drawing/2014/main" id="{6B119346-7A88-E7FB-5C37-2FEE6FE3FFD0}"/>
              </a:ext>
            </a:extLst>
          </p:cNvPr>
          <p:cNvSpPr>
            <a:spLocks noGrp="1"/>
          </p:cNvSpPr>
          <p:nvPr>
            <p:ph type="sldNum" sz="quarter" idx="12"/>
          </p:nvPr>
        </p:nvSpPr>
        <p:spPr/>
        <p:txBody>
          <a:bodyPr/>
          <a:lstStyle/>
          <a:p>
            <a:pPr>
              <a:defRPr/>
            </a:pPr>
            <a:r>
              <a:rPr lang="it-IT" altLang="it-IT"/>
              <a:t>Pagina </a:t>
            </a:r>
            <a:fld id="{857B75CD-9F65-41FC-9B54-BA6ED2DA3AF9}" type="slidenum">
              <a:rPr lang="it-IT" altLang="it-IT" smtClean="0"/>
              <a:pPr>
                <a:defRPr/>
              </a:pPr>
              <a:t>23</a:t>
            </a:fld>
            <a:endParaRPr lang="it-IT" altLang="it-IT"/>
          </a:p>
        </p:txBody>
      </p:sp>
      <p:pic>
        <p:nvPicPr>
          <p:cNvPr id="8" name="Picture 7" descr="A picture containing chart&#10;&#10;Description automatically generated">
            <a:extLst>
              <a:ext uri="{FF2B5EF4-FFF2-40B4-BE49-F238E27FC236}">
                <a16:creationId xmlns:a16="http://schemas.microsoft.com/office/drawing/2014/main" id="{0069CE7C-61F4-1D6D-B7F0-18318A9D7D93}"/>
              </a:ext>
            </a:extLst>
          </p:cNvPr>
          <p:cNvPicPr>
            <a:picLocks noChangeAspect="1"/>
          </p:cNvPicPr>
          <p:nvPr/>
        </p:nvPicPr>
        <p:blipFill rotWithShape="1">
          <a:blip r:embed="rId2">
            <a:extLst>
              <a:ext uri="{28A0092B-C50C-407E-A947-70E740481C1C}">
                <a14:useLocalDpi xmlns:a14="http://schemas.microsoft.com/office/drawing/2010/main" val="0"/>
              </a:ext>
            </a:extLst>
          </a:blip>
          <a:srcRect t="30800"/>
          <a:stretch/>
        </p:blipFill>
        <p:spPr bwMode="auto">
          <a:xfrm>
            <a:off x="195761" y="696318"/>
            <a:ext cx="3916669" cy="2240556"/>
          </a:xfrm>
          <a:prstGeom prst="rect">
            <a:avLst/>
          </a:prstGeom>
          <a:noFill/>
          <a:ln>
            <a:noFill/>
          </a:ln>
          <a:extLst>
            <a:ext uri="{53640926-AAD7-44D8-BBD7-CCE9431645EC}">
              <a14:shadowObscured xmlns:a14="http://schemas.microsoft.com/office/drawing/2010/main"/>
            </a:ext>
          </a:extLst>
        </p:spPr>
      </p:pic>
      <p:pic>
        <p:nvPicPr>
          <p:cNvPr id="9" name="Picture 8" descr="Graphical user interface, application, Word&#10;&#10;Description automatically generated">
            <a:extLst>
              <a:ext uri="{FF2B5EF4-FFF2-40B4-BE49-F238E27FC236}">
                <a16:creationId xmlns:a16="http://schemas.microsoft.com/office/drawing/2014/main" id="{32EF54DD-CD32-A3FF-7FF0-8DBED81CCC19}"/>
              </a:ext>
            </a:extLst>
          </p:cNvPr>
          <p:cNvPicPr>
            <a:picLocks noChangeAspect="1"/>
          </p:cNvPicPr>
          <p:nvPr/>
        </p:nvPicPr>
        <p:blipFill rotWithShape="1">
          <a:blip r:embed="rId3"/>
          <a:srcRect l="39232" t="23600" r="15231" b="12630"/>
          <a:stretch/>
        </p:blipFill>
        <p:spPr bwMode="auto">
          <a:xfrm>
            <a:off x="448202" y="2853586"/>
            <a:ext cx="3411785" cy="2158854"/>
          </a:xfrm>
          <a:prstGeom prst="rect">
            <a:avLst/>
          </a:prstGeom>
          <a:ln>
            <a:noFill/>
          </a:ln>
          <a:extLst>
            <a:ext uri="{53640926-AAD7-44D8-BBD7-CCE9431645EC}">
              <a14:shadowObscured xmlns:a14="http://schemas.microsoft.com/office/drawing/2010/main"/>
            </a:ext>
          </a:extLst>
        </p:spPr>
      </p:pic>
      <p:pic>
        <p:nvPicPr>
          <p:cNvPr id="10" name="Picture 9" descr="Chart&#10;&#10;Description automatically generated">
            <a:extLst>
              <a:ext uri="{FF2B5EF4-FFF2-40B4-BE49-F238E27FC236}">
                <a16:creationId xmlns:a16="http://schemas.microsoft.com/office/drawing/2014/main" id="{0AAF6178-7065-31BF-8B39-9190AE040E19}"/>
              </a:ext>
            </a:extLst>
          </p:cNvPr>
          <p:cNvPicPr>
            <a:picLocks noChangeAspect="1"/>
          </p:cNvPicPr>
          <p:nvPr/>
        </p:nvPicPr>
        <p:blipFill rotWithShape="1">
          <a:blip r:embed="rId4">
            <a:extLst>
              <a:ext uri="{28A0092B-C50C-407E-A947-70E740481C1C}">
                <a14:useLocalDpi xmlns:a14="http://schemas.microsoft.com/office/drawing/2010/main" val="0"/>
              </a:ext>
            </a:extLst>
          </a:blip>
          <a:srcRect t="14461"/>
          <a:stretch/>
        </p:blipFill>
        <p:spPr bwMode="auto">
          <a:xfrm>
            <a:off x="4716016" y="627870"/>
            <a:ext cx="4251813" cy="2142427"/>
          </a:xfrm>
          <a:prstGeom prst="rect">
            <a:avLst/>
          </a:prstGeom>
          <a:noFill/>
          <a:ln>
            <a:noFill/>
          </a:ln>
          <a:extLst>
            <a:ext uri="{53640926-AAD7-44D8-BBD7-CCE9431645EC}">
              <a14:shadowObscured xmlns:a14="http://schemas.microsoft.com/office/drawing/2010/main"/>
            </a:ext>
          </a:extLst>
        </p:spPr>
      </p:pic>
      <p:pic>
        <p:nvPicPr>
          <p:cNvPr id="11" name="Picture 10" descr="Graphical user interface, application, Excel&#10;&#10;Description automatically generated">
            <a:extLst>
              <a:ext uri="{FF2B5EF4-FFF2-40B4-BE49-F238E27FC236}">
                <a16:creationId xmlns:a16="http://schemas.microsoft.com/office/drawing/2014/main" id="{24A23A47-46E5-C6CF-FD75-B1DF2A862CC7}"/>
              </a:ext>
            </a:extLst>
          </p:cNvPr>
          <p:cNvPicPr>
            <a:picLocks noChangeAspect="1"/>
          </p:cNvPicPr>
          <p:nvPr/>
        </p:nvPicPr>
        <p:blipFill rotWithShape="1">
          <a:blip r:embed="rId5"/>
          <a:srcRect l="40412" t="23609" r="17374" b="15755"/>
          <a:stretch/>
        </p:blipFill>
        <p:spPr bwMode="auto">
          <a:xfrm>
            <a:off x="5526046" y="2936874"/>
            <a:ext cx="3162300" cy="2158854"/>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7FD5F0E4-63D3-2B24-8582-4EBE96937D4B}"/>
              </a:ext>
            </a:extLst>
          </p:cNvPr>
          <p:cNvSpPr txBox="1"/>
          <p:nvPr/>
        </p:nvSpPr>
        <p:spPr>
          <a:xfrm>
            <a:off x="288799" y="5095728"/>
            <a:ext cx="8675689" cy="1061829"/>
          </a:xfrm>
          <a:prstGeom prst="rect">
            <a:avLst/>
          </a:prstGeom>
          <a:noFill/>
        </p:spPr>
        <p:txBody>
          <a:bodyPr wrap="square">
            <a:spAutoFit/>
          </a:bodyPr>
          <a:lstStyle/>
          <a:p>
            <a:pPr marL="171450" indent="-171450">
              <a:buFont typeface="Arial" panose="020B0604020202020204" pitchFamily="34" charset="0"/>
              <a:buChar char="•"/>
            </a:pPr>
            <a:r>
              <a:rPr lang="en-GB" sz="1800" dirty="0">
                <a:solidFill>
                  <a:srgbClr val="000000"/>
                </a:solidFill>
                <a:latin typeface="+mn-lt"/>
                <a:ea typeface="Calibri" panose="020F0502020204030204" pitchFamily="34" charset="0"/>
                <a:cs typeface="Times New Roman" panose="02020603050405020304" pitchFamily="18" charset="0"/>
              </a:rPr>
              <a:t>Turbulent wake (TW1 )</a:t>
            </a:r>
            <a:r>
              <a:rPr lang="en-GB" sz="1800" dirty="0">
                <a:solidFill>
                  <a:srgbClr val="000000"/>
                </a:solidFill>
                <a:effectLst/>
                <a:latin typeface="+mn-lt"/>
                <a:ea typeface="Calibri" panose="020F0502020204030204" pitchFamily="34" charset="0"/>
                <a:cs typeface="Times New Roman" panose="02020603050405020304" pitchFamily="18" charset="0"/>
              </a:rPr>
              <a:t>at aft-body of  the capsule.</a:t>
            </a:r>
          </a:p>
          <a:p>
            <a:pPr marL="171450" indent="-171450">
              <a:buFont typeface="Arial" panose="020B0604020202020204" pitchFamily="34" charset="0"/>
              <a:buChar char="•"/>
            </a:pPr>
            <a:r>
              <a:rPr lang="en-GB" sz="1800" dirty="0">
                <a:solidFill>
                  <a:srgbClr val="000000"/>
                </a:solidFill>
                <a:effectLst/>
                <a:latin typeface="+mn-lt"/>
                <a:ea typeface="Calibri" panose="020F0502020204030204" pitchFamily="34" charset="0"/>
                <a:cs typeface="Times New Roman" panose="02020603050405020304" pitchFamily="18" charset="0"/>
              </a:rPr>
              <a:t>CO</a:t>
            </a:r>
            <a:r>
              <a:rPr lang="en-GB" sz="1800" baseline="-25000" dirty="0">
                <a:solidFill>
                  <a:srgbClr val="000000"/>
                </a:solidFill>
                <a:effectLst/>
                <a:latin typeface="+mn-lt"/>
                <a:ea typeface="Calibri" panose="020F0502020204030204" pitchFamily="34" charset="0"/>
                <a:cs typeface="Times New Roman" panose="02020603050405020304" pitchFamily="18" charset="0"/>
              </a:rPr>
              <a:t>2, </a:t>
            </a:r>
            <a:r>
              <a:rPr lang="en-GB" sz="1800" dirty="0">
                <a:solidFill>
                  <a:srgbClr val="000000"/>
                </a:solidFill>
                <a:effectLst/>
                <a:latin typeface="+mn-lt"/>
                <a:ea typeface="Calibri" panose="020F0502020204030204" pitchFamily="34" charset="0"/>
                <a:cs typeface="Times New Roman" panose="02020603050405020304" pitchFamily="18" charset="0"/>
              </a:rPr>
              <a:t>N</a:t>
            </a:r>
            <a:r>
              <a:rPr lang="en-GB" sz="1800" baseline="-25000" dirty="0">
                <a:solidFill>
                  <a:srgbClr val="000000"/>
                </a:solidFill>
                <a:effectLst/>
                <a:latin typeface="+mn-lt"/>
                <a:ea typeface="Calibri" panose="020F0502020204030204" pitchFamily="34" charset="0"/>
                <a:cs typeface="Times New Roman" panose="02020603050405020304" pitchFamily="18" charset="0"/>
              </a:rPr>
              <a:t>2 </a:t>
            </a:r>
            <a:r>
              <a:rPr lang="en-GB" sz="1800" dirty="0">
                <a:solidFill>
                  <a:srgbClr val="000000"/>
                </a:solidFill>
                <a:effectLst/>
                <a:latin typeface="+mn-lt"/>
                <a:ea typeface="Calibri" panose="020F0502020204030204" pitchFamily="34" charset="0"/>
                <a:cs typeface="Times New Roman" panose="02020603050405020304" pitchFamily="18" charset="0"/>
              </a:rPr>
              <a:t>Mass fraction become constant till from 44m to 100m in graph.</a:t>
            </a:r>
          </a:p>
          <a:p>
            <a:pPr marL="171450" indent="-171450">
              <a:buFont typeface="Arial" panose="020B0604020202020204" pitchFamily="34" charset="0"/>
              <a:buChar char="•"/>
            </a:pPr>
            <a:r>
              <a:rPr lang="en-GB" sz="1800" dirty="0">
                <a:solidFill>
                  <a:srgbClr val="000000"/>
                </a:solidFill>
                <a:latin typeface="+mn-lt"/>
                <a:ea typeface="Calibri" panose="020F0502020204030204" pitchFamily="34" charset="0"/>
                <a:cs typeface="Times New Roman" panose="02020603050405020304" pitchFamily="18" charset="0"/>
              </a:rPr>
              <a:t>T</a:t>
            </a:r>
            <a:r>
              <a:rPr lang="en-GB" sz="1800" dirty="0">
                <a:solidFill>
                  <a:srgbClr val="000000"/>
                </a:solidFill>
                <a:effectLst/>
                <a:latin typeface="+mn-lt"/>
                <a:ea typeface="Calibri" panose="020F0502020204030204" pitchFamily="34" charset="0"/>
                <a:cs typeface="Times New Roman" panose="02020603050405020304" pitchFamily="18" charset="0"/>
              </a:rPr>
              <a:t>urbulent wake (TW</a:t>
            </a:r>
            <a:r>
              <a:rPr lang="en-GB" sz="1800" baseline="-25000" dirty="0">
                <a:solidFill>
                  <a:srgbClr val="000000"/>
                </a:solidFill>
                <a:effectLst/>
                <a:latin typeface="+mn-lt"/>
                <a:ea typeface="Calibri" panose="020F0502020204030204" pitchFamily="34" charset="0"/>
                <a:cs typeface="Times New Roman" panose="02020603050405020304" pitchFamily="18" charset="0"/>
              </a:rPr>
              <a:t>2</a:t>
            </a:r>
            <a:r>
              <a:rPr lang="en-GB" sz="1800" dirty="0">
                <a:solidFill>
                  <a:srgbClr val="000000"/>
                </a:solidFill>
                <a:effectLst/>
                <a:latin typeface="+mn-lt"/>
                <a:ea typeface="Calibri" panose="020F0502020204030204" pitchFamily="34" charset="0"/>
                <a:cs typeface="Times New Roman" panose="02020603050405020304" pitchFamily="18" charset="0"/>
              </a:rPr>
              <a:t>) region travels at cross path at aftbody of canopy .</a:t>
            </a:r>
          </a:p>
          <a:p>
            <a:endParaRPr lang="en-GB" dirty="0">
              <a:solidFill>
                <a:srgbClr val="000000"/>
              </a:solidFill>
            </a:endParaRPr>
          </a:p>
        </p:txBody>
      </p:sp>
    </p:spTree>
    <p:extLst>
      <p:ext uri="{BB962C8B-B14F-4D97-AF65-F5344CB8AC3E}">
        <p14:creationId xmlns:p14="http://schemas.microsoft.com/office/powerpoint/2010/main" val="1130763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A66C01-45DD-06BC-9266-D3C19A7085A5}"/>
              </a:ext>
            </a:extLst>
          </p:cNvPr>
          <p:cNvSpPr>
            <a:spLocks noGrp="1"/>
          </p:cNvSpPr>
          <p:nvPr>
            <p:ph type="title"/>
          </p:nvPr>
        </p:nvSpPr>
        <p:spPr>
          <a:xfrm>
            <a:off x="270560" y="94407"/>
            <a:ext cx="8207377" cy="382265"/>
          </a:xfrm>
        </p:spPr>
        <p:txBody>
          <a:bodyPr/>
          <a:lstStyle/>
          <a:p>
            <a:r>
              <a:rPr lang="en-GB" dirty="0"/>
              <a:t>Final Remarks</a:t>
            </a:r>
          </a:p>
        </p:txBody>
      </p:sp>
      <p:sp>
        <p:nvSpPr>
          <p:cNvPr id="8" name="Content Placeholder 7">
            <a:extLst>
              <a:ext uri="{FF2B5EF4-FFF2-40B4-BE49-F238E27FC236}">
                <a16:creationId xmlns:a16="http://schemas.microsoft.com/office/drawing/2014/main" id="{CD77A344-DA12-BF14-B1FF-BA6D860BF733}"/>
              </a:ext>
            </a:extLst>
          </p:cNvPr>
          <p:cNvSpPr>
            <a:spLocks noGrp="1"/>
          </p:cNvSpPr>
          <p:nvPr>
            <p:ph idx="1"/>
          </p:nvPr>
        </p:nvSpPr>
        <p:spPr>
          <a:xfrm>
            <a:off x="0" y="599232"/>
            <a:ext cx="9144000" cy="5422056"/>
          </a:xfrm>
        </p:spPr>
        <p:txBody>
          <a:bodyPr/>
          <a:lstStyle/>
          <a:p>
            <a:pPr algn="just">
              <a:buFont typeface="Wingdings" panose="05000000000000000000" pitchFamily="2" charset="2"/>
              <a:buChar char="Ø"/>
            </a:pPr>
            <a:r>
              <a:rPr lang="en-GB" sz="1400" dirty="0"/>
              <a:t>The present work made deals with an analysis of Schiaparelli Re-Entry anomaly on Mars. The pre-flight aerodynamic results generated by the TAS-I, the company in charge of the mission, were used together with a three-dimensional Navier-Stokes and Euler computational fluid dynamics simulations performed here. In particular, the supersonic flow field past the Schiaparelli capsule seems to be relevant to generate a potential asymmetry of the wake arriving to the parachute. </a:t>
            </a:r>
          </a:p>
          <a:p>
            <a:pPr algn="just">
              <a:buFont typeface="Wingdings" panose="05000000000000000000" pitchFamily="2" charset="2"/>
              <a:buChar char="Ø"/>
            </a:pPr>
            <a:r>
              <a:rPr lang="en-GB" sz="1400" dirty="0"/>
              <a:t>In the present analysis, only continuum regime (supersonic speed ranges) of the flow was modelled, both as ideal gas and reacting gas mixture. Engineering based analysis based on supersonic and transonic panel methods has been extensively used to rapidly develop a very preliminary capsule and canopy aerodynamic database. </a:t>
            </a:r>
          </a:p>
          <a:p>
            <a:pPr algn="just">
              <a:buFont typeface="Wingdings" panose="05000000000000000000" pitchFamily="2" charset="2"/>
              <a:buChar char="Ø"/>
            </a:pPr>
            <a:r>
              <a:rPr lang="en-GB" sz="1400" dirty="0"/>
              <a:t>The numerical computation has been done at various altitudes i.e., the ideal gas (at H=10km above mars) and reacting gas (at H = 20km and H = 50km above Mars) method of simulation is performed for Capsule and only the ideal gas (at H = 10km from mars) method is performed for Canopy at M=2.04 which follows supersonic regime.</a:t>
            </a:r>
          </a:p>
          <a:p>
            <a:pPr algn="just">
              <a:buFont typeface="Wingdings" panose="05000000000000000000" pitchFamily="2" charset="2"/>
              <a:buChar char="Ø"/>
            </a:pPr>
            <a:r>
              <a:rPr lang="en-GB" sz="1400" dirty="0"/>
              <a:t>The numerical investigation about final trajectory of Schiaparelli Capsule with Canopy in Aereal oscillations and Parachute deployment has undergone at H = 10km above Mars with α = 0° and 20°. This research follows the possible oscillating regime of supersonic between M=1.75 and M = 2.04 with the help of RANS and Large Eddy Simulations (LES) by using chemical transport. </a:t>
            </a:r>
          </a:p>
          <a:p>
            <a:pPr algn="just">
              <a:buFont typeface="Wingdings" panose="05000000000000000000" pitchFamily="2" charset="2"/>
              <a:buChar char="Ø"/>
            </a:pPr>
            <a:r>
              <a:rPr lang="en-GB" sz="1400" dirty="0"/>
              <a:t>Finally, numerical results show that ideal and real gas effects increase in the aerodynamic drag and Lift whereas the ballistic is only slighted influenced. Pressure flow filed is not axisymmetric due to formation of  wake at downstream  of the capsule and shockwaves at upstream of parachute which creates turbulence flow at the time of final trajectory. So, It is critical to find the interaction between wake of the capsule and  canopy.</a:t>
            </a:r>
          </a:p>
          <a:p>
            <a:pPr algn="just">
              <a:buFont typeface="Wingdings" panose="05000000000000000000" pitchFamily="2" charset="2"/>
              <a:buChar char="Ø"/>
            </a:pPr>
            <a:r>
              <a:rPr lang="en-GB" sz="1400" dirty="0"/>
              <a:t>Moreover, several results comparisons highlight that experimental and CFD aerodynamic findings available for the Schiaparelli in Martian’s atmosphere adequately represent the static coefficients of the other space anomalies in the Mars atmosphere.</a:t>
            </a:r>
          </a:p>
          <a:p>
            <a:endParaRPr lang="en-GB" sz="1000" dirty="0"/>
          </a:p>
        </p:txBody>
      </p:sp>
      <p:sp>
        <p:nvSpPr>
          <p:cNvPr id="4" name="Date Placeholder 3">
            <a:extLst>
              <a:ext uri="{FF2B5EF4-FFF2-40B4-BE49-F238E27FC236}">
                <a16:creationId xmlns:a16="http://schemas.microsoft.com/office/drawing/2014/main" id="{E8D6AD51-75AD-AB52-AA55-A74A89111D61}"/>
              </a:ext>
            </a:extLst>
          </p:cNvPr>
          <p:cNvSpPr>
            <a:spLocks noGrp="1"/>
          </p:cNvSpPr>
          <p:nvPr>
            <p:ph type="dt" sz="half" idx="10"/>
          </p:nvPr>
        </p:nvSpPr>
        <p:spPr/>
        <p:txBody>
          <a:bodyPr/>
          <a:lstStyle/>
          <a:p>
            <a:pPr>
              <a:defRPr/>
            </a:pPr>
            <a:fld id="{C4BB32A0-BA63-419F-8E12-A86221DD4518}" type="datetime1">
              <a:rPr lang="it-IT" altLang="it-IT" smtClean="0"/>
              <a:pPr>
                <a:defRPr/>
              </a:pPr>
              <a:t>25/01/2023</a:t>
            </a:fld>
            <a:endParaRPr lang="it-IT" altLang="it-IT"/>
          </a:p>
        </p:txBody>
      </p:sp>
      <p:sp>
        <p:nvSpPr>
          <p:cNvPr id="5" name="Footer Placeholder 4">
            <a:extLst>
              <a:ext uri="{FF2B5EF4-FFF2-40B4-BE49-F238E27FC236}">
                <a16:creationId xmlns:a16="http://schemas.microsoft.com/office/drawing/2014/main" id="{2888D4F5-9526-A552-1A05-C4B85BF97677}"/>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6" name="Slide Number Placeholder 5">
            <a:extLst>
              <a:ext uri="{FF2B5EF4-FFF2-40B4-BE49-F238E27FC236}">
                <a16:creationId xmlns:a16="http://schemas.microsoft.com/office/drawing/2014/main" id="{FF5B7CA2-B12A-D686-AA7A-23D1977B206E}"/>
              </a:ext>
            </a:extLst>
          </p:cNvPr>
          <p:cNvSpPr>
            <a:spLocks noGrp="1"/>
          </p:cNvSpPr>
          <p:nvPr>
            <p:ph type="sldNum" sz="quarter" idx="12"/>
          </p:nvPr>
        </p:nvSpPr>
        <p:spPr/>
        <p:txBody>
          <a:bodyPr/>
          <a:lstStyle/>
          <a:p>
            <a:pPr>
              <a:defRPr/>
            </a:pPr>
            <a:r>
              <a:rPr lang="it-IT" altLang="it-IT"/>
              <a:t>Pagina </a:t>
            </a:r>
            <a:fld id="{4DB6398E-DAAF-4AF8-AB24-F0B4D54FBAC1}" type="slidenum">
              <a:rPr lang="it-IT" altLang="it-IT" smtClean="0"/>
              <a:pPr>
                <a:defRPr/>
              </a:pPr>
              <a:t>24</a:t>
            </a:fld>
            <a:endParaRPr lang="it-IT" altLang="it-IT"/>
          </a:p>
        </p:txBody>
      </p:sp>
    </p:spTree>
    <p:extLst>
      <p:ext uri="{BB962C8B-B14F-4D97-AF65-F5344CB8AC3E}">
        <p14:creationId xmlns:p14="http://schemas.microsoft.com/office/powerpoint/2010/main" val="3241805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27FA65-C6ED-1964-C98C-E7D0D67F5504}"/>
              </a:ext>
            </a:extLst>
          </p:cNvPr>
          <p:cNvSpPr>
            <a:spLocks noGrp="1"/>
          </p:cNvSpPr>
          <p:nvPr>
            <p:ph type="dt" sz="half" idx="10"/>
          </p:nvPr>
        </p:nvSpPr>
        <p:spPr/>
        <p:txBody>
          <a:bodyPr/>
          <a:lstStyle/>
          <a:p>
            <a:pPr>
              <a:defRPr/>
            </a:pPr>
            <a:fld id="{50DBD96E-BA16-4110-89CA-FD4B7FDD4167}" type="datetime1">
              <a:rPr lang="it-IT" altLang="it-IT" smtClean="0"/>
              <a:pPr>
                <a:defRPr/>
              </a:pPr>
              <a:t>25/01/2023</a:t>
            </a:fld>
            <a:endParaRPr lang="it-IT" altLang="it-IT"/>
          </a:p>
        </p:txBody>
      </p:sp>
      <p:sp>
        <p:nvSpPr>
          <p:cNvPr id="5" name="Footer Placeholder 4">
            <a:extLst>
              <a:ext uri="{FF2B5EF4-FFF2-40B4-BE49-F238E27FC236}">
                <a16:creationId xmlns:a16="http://schemas.microsoft.com/office/drawing/2014/main" id="{11CE370B-1980-266D-9F66-8A6B42F66FAA}"/>
              </a:ext>
            </a:extLst>
          </p:cNvPr>
          <p:cNvSpPr>
            <a:spLocks noGrp="1"/>
          </p:cNvSpPr>
          <p:nvPr>
            <p:ph type="ftr" sz="quarter" idx="11"/>
          </p:nvPr>
        </p:nvSpPr>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6" name="Slide Number Placeholder 5">
            <a:extLst>
              <a:ext uri="{FF2B5EF4-FFF2-40B4-BE49-F238E27FC236}">
                <a16:creationId xmlns:a16="http://schemas.microsoft.com/office/drawing/2014/main" id="{B128CC3F-560E-C9E0-F608-019F4C0B4826}"/>
              </a:ext>
            </a:extLst>
          </p:cNvPr>
          <p:cNvSpPr>
            <a:spLocks noGrp="1"/>
          </p:cNvSpPr>
          <p:nvPr>
            <p:ph type="sldNum" sz="quarter" idx="12"/>
          </p:nvPr>
        </p:nvSpPr>
        <p:spPr/>
        <p:txBody>
          <a:bodyPr/>
          <a:lstStyle/>
          <a:p>
            <a:pPr>
              <a:defRPr/>
            </a:pPr>
            <a:r>
              <a:rPr lang="it-IT" altLang="it-IT"/>
              <a:t>Pagina </a:t>
            </a:r>
            <a:fld id="{8E92215F-D910-4F58-A09D-2FD03640EDF3}" type="slidenum">
              <a:rPr lang="it-IT" altLang="it-IT" smtClean="0"/>
              <a:pPr>
                <a:defRPr/>
              </a:pPr>
              <a:t>25</a:t>
            </a:fld>
            <a:endParaRPr lang="it-IT" altLang="it-IT"/>
          </a:p>
        </p:txBody>
      </p:sp>
      <p:sp>
        <p:nvSpPr>
          <p:cNvPr id="7" name="Rectangle 6">
            <a:extLst>
              <a:ext uri="{FF2B5EF4-FFF2-40B4-BE49-F238E27FC236}">
                <a16:creationId xmlns:a16="http://schemas.microsoft.com/office/drawing/2014/main" id="{C66C7F7D-6DD0-AE7E-B45A-65B7B9D80D23}"/>
              </a:ext>
            </a:extLst>
          </p:cNvPr>
          <p:cNvSpPr/>
          <p:nvPr/>
        </p:nvSpPr>
        <p:spPr>
          <a:xfrm>
            <a:off x="1475656" y="1916832"/>
            <a:ext cx="5904656"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2190053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2C879-C880-E0CD-1976-8BA7DEBCCF26}"/>
              </a:ext>
            </a:extLst>
          </p:cNvPr>
          <p:cNvSpPr>
            <a:spLocks noGrp="1"/>
          </p:cNvSpPr>
          <p:nvPr>
            <p:ph idx="1"/>
          </p:nvPr>
        </p:nvSpPr>
        <p:spPr>
          <a:xfrm>
            <a:off x="76293" y="404664"/>
            <a:ext cx="8991414" cy="3024336"/>
          </a:xfrm>
        </p:spPr>
        <p:txBody>
          <a:bodyPr/>
          <a:lstStyle/>
          <a:p>
            <a:pPr>
              <a:buFont typeface="Wingdings" panose="05000000000000000000" pitchFamily="2" charset="2"/>
              <a:buChar char="Ø"/>
            </a:pPr>
            <a:r>
              <a:rPr lang="en-GB" sz="1400" dirty="0"/>
              <a:t>ExoMars contains two missions:</a:t>
            </a:r>
          </a:p>
          <a:p>
            <a:pPr marL="0" indent="0">
              <a:buNone/>
            </a:pPr>
            <a:r>
              <a:rPr lang="en-GB" sz="1400" dirty="0"/>
              <a:t>                      1.TGO with Schiapparelli EDM launcher (which was launched on March 2016).</a:t>
            </a:r>
          </a:p>
          <a:p>
            <a:pPr marL="0" indent="0">
              <a:buNone/>
            </a:pPr>
            <a:r>
              <a:rPr lang="en-GB" sz="1400" dirty="0"/>
              <a:t>                      2. Rover (which was planned for launching in 2022 but it was </a:t>
            </a:r>
            <a:r>
              <a:rPr lang="en-GB" sz="1400" b="0" i="0" dirty="0">
                <a:effectLst/>
                <a:latin typeface="arial" panose="020B0604020202020204" pitchFamily="34" charset="0"/>
              </a:rPr>
              <a:t>suspended due to Russia's invasion of Ukraine</a:t>
            </a:r>
            <a:r>
              <a:rPr lang="en-GB" sz="1400" dirty="0"/>
              <a:t>).</a:t>
            </a:r>
          </a:p>
          <a:p>
            <a:pPr>
              <a:buFont typeface="Wingdings" panose="05000000000000000000" pitchFamily="2" charset="2"/>
              <a:buChar char="Ø"/>
            </a:pPr>
            <a:r>
              <a:rPr lang="en-GB" sz="1400" dirty="0"/>
              <a:t>On Oct 2016,TGO delivered Schiapparelli ballistic flight path towards mars which was failed at terminal part descent and crashed in Martian surface.</a:t>
            </a:r>
          </a:p>
          <a:p>
            <a:pPr>
              <a:lnSpc>
                <a:spcPct val="107000"/>
              </a:lnSpc>
              <a:spcAft>
                <a:spcPts val="800"/>
              </a:spcAft>
              <a:buFont typeface="Wingdings" panose="05000000000000000000" pitchFamily="2" charset="2"/>
              <a:buChar char="Ø"/>
              <a:tabLst>
                <a:tab pos="457200" algn="l"/>
              </a:tabLst>
            </a:pPr>
            <a:r>
              <a:rPr lang="en-GB" sz="1400" dirty="0">
                <a:effectLst/>
                <a:ea typeface="Calibri" panose="020F0502020204030204" pitchFamily="34" charset="0"/>
                <a:cs typeface="Times New Roman" panose="02020603050405020304" pitchFamily="18" charset="0"/>
              </a:rPr>
              <a:t>Schiaparelli was a re-entry capsule used in the framework of the ESA ExoMars mission and had a serious anomaly during the descending phase and was destroyed at the impact on the Martian Surface. </a:t>
            </a:r>
          </a:p>
          <a:p>
            <a:pPr>
              <a:lnSpc>
                <a:spcPct val="107000"/>
              </a:lnSpc>
              <a:spcAft>
                <a:spcPts val="800"/>
              </a:spcAft>
              <a:buFont typeface="Wingdings" panose="05000000000000000000" pitchFamily="2" charset="2"/>
              <a:buChar char="Ø"/>
              <a:tabLst>
                <a:tab pos="457200" algn="l"/>
              </a:tabLst>
            </a:pPr>
            <a:r>
              <a:rPr lang="en-GB" sz="1400" dirty="0">
                <a:effectLst/>
                <a:ea typeface="Calibri" panose="020F0502020204030204" pitchFamily="34" charset="0"/>
                <a:cs typeface="Times New Roman" panose="02020603050405020304" pitchFamily="18" charset="0"/>
              </a:rPr>
              <a:t>The failure was generated by unexpected oscillations of the parachute occurring during the parachute deployment (a phenomenon called areal oscillations): these fast oscillations saturated the gyro sensors so that attitude of the capsule was wrongly determined, and the on-board computer gave wrong recovery commands</a:t>
            </a:r>
            <a:r>
              <a:rPr lang="en-GB" sz="1050" dirty="0">
                <a:effectLst/>
                <a:ea typeface="Calibri" panose="020F0502020204030204" pitchFamily="34" charset="0"/>
                <a:cs typeface="Times New Roman" panose="02020603050405020304" pitchFamily="18" charset="0"/>
              </a:rPr>
              <a:t>. </a:t>
            </a:r>
          </a:p>
          <a:p>
            <a:pPr marL="0" indent="0">
              <a:buNone/>
            </a:pPr>
            <a:endParaRPr lang="en-GB" sz="1000" dirty="0"/>
          </a:p>
          <a:p>
            <a:endParaRPr lang="en-GB" sz="1000" dirty="0"/>
          </a:p>
        </p:txBody>
      </p:sp>
      <p:sp>
        <p:nvSpPr>
          <p:cNvPr id="4" name="Date Placeholder 3">
            <a:extLst>
              <a:ext uri="{FF2B5EF4-FFF2-40B4-BE49-F238E27FC236}">
                <a16:creationId xmlns:a16="http://schemas.microsoft.com/office/drawing/2014/main" id="{BC24068B-FBFD-DAD0-55E0-7E10710D45C4}"/>
              </a:ext>
            </a:extLst>
          </p:cNvPr>
          <p:cNvSpPr>
            <a:spLocks noGrp="1"/>
          </p:cNvSpPr>
          <p:nvPr>
            <p:ph type="dt" sz="half" idx="10"/>
          </p:nvPr>
        </p:nvSpPr>
        <p:spPr/>
        <p:txBody>
          <a:bodyPr/>
          <a:lstStyle/>
          <a:p>
            <a:pPr>
              <a:defRPr/>
            </a:pPr>
            <a:fld id="{50DBD96E-BA16-4110-89CA-FD4B7FDD4167}" type="datetime1">
              <a:rPr lang="it-IT" altLang="it-IT" smtClean="0"/>
              <a:pPr>
                <a:defRPr/>
              </a:pPr>
              <a:t>25/01/2023</a:t>
            </a:fld>
            <a:endParaRPr lang="it-IT" altLang="it-IT"/>
          </a:p>
        </p:txBody>
      </p:sp>
      <p:sp>
        <p:nvSpPr>
          <p:cNvPr id="5" name="Footer Placeholder 4">
            <a:extLst>
              <a:ext uri="{FF2B5EF4-FFF2-40B4-BE49-F238E27FC236}">
                <a16:creationId xmlns:a16="http://schemas.microsoft.com/office/drawing/2014/main" id="{93F694E3-F8B8-36F8-44C0-1F4A97942544}"/>
              </a:ext>
            </a:extLst>
          </p:cNvPr>
          <p:cNvSpPr>
            <a:spLocks noGrp="1"/>
          </p:cNvSpPr>
          <p:nvPr>
            <p:ph type="ftr" sz="quarter" idx="11"/>
          </p:nvPr>
        </p:nvSpPr>
        <p:spPr/>
        <p:txBody>
          <a:bodyPr/>
          <a:lstStyle/>
          <a:p>
            <a:pPr>
              <a:lnSpc>
                <a:spcPct val="107000"/>
              </a:lnSpc>
              <a:spcAft>
                <a:spcPts val="800"/>
              </a:spcAft>
            </a:pPr>
            <a:r>
              <a:rPr lang="en-GB" sz="1000" dirty="0">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6" name="Slide Number Placeholder 5">
            <a:extLst>
              <a:ext uri="{FF2B5EF4-FFF2-40B4-BE49-F238E27FC236}">
                <a16:creationId xmlns:a16="http://schemas.microsoft.com/office/drawing/2014/main" id="{D08C75E2-3E95-5846-AE20-8F994417B0FF}"/>
              </a:ext>
            </a:extLst>
          </p:cNvPr>
          <p:cNvSpPr>
            <a:spLocks noGrp="1"/>
          </p:cNvSpPr>
          <p:nvPr>
            <p:ph type="sldNum" sz="quarter" idx="12"/>
          </p:nvPr>
        </p:nvSpPr>
        <p:spPr/>
        <p:txBody>
          <a:bodyPr/>
          <a:lstStyle/>
          <a:p>
            <a:pPr>
              <a:defRPr/>
            </a:pPr>
            <a:r>
              <a:rPr lang="it-IT" altLang="it-IT"/>
              <a:t>Pagina </a:t>
            </a:r>
            <a:fld id="{8E92215F-D910-4F58-A09D-2FD03640EDF3}" type="slidenum">
              <a:rPr lang="it-IT" altLang="it-IT" smtClean="0"/>
              <a:pPr>
                <a:defRPr/>
              </a:pPr>
              <a:t>3</a:t>
            </a:fld>
            <a:endParaRPr lang="it-IT" altLang="it-IT"/>
          </a:p>
        </p:txBody>
      </p:sp>
      <p:sp>
        <p:nvSpPr>
          <p:cNvPr id="7" name="Text Box 10">
            <a:extLst>
              <a:ext uri="{FF2B5EF4-FFF2-40B4-BE49-F238E27FC236}">
                <a16:creationId xmlns:a16="http://schemas.microsoft.com/office/drawing/2014/main" id="{4B709F5C-A033-028A-A4CD-F60FD9127AAD}"/>
              </a:ext>
            </a:extLst>
          </p:cNvPr>
          <p:cNvSpPr txBox="1">
            <a:spLocks noChangeArrowheads="1"/>
          </p:cNvSpPr>
          <p:nvPr/>
        </p:nvSpPr>
        <p:spPr bwMode="auto">
          <a:xfrm>
            <a:off x="76293" y="72082"/>
            <a:ext cx="80770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50000"/>
              </a:spcBef>
              <a:buClrTx/>
              <a:buFontTx/>
              <a:buNone/>
            </a:pPr>
            <a:r>
              <a:rPr lang="en-GB" sz="1800" b="1" dirty="0">
                <a:solidFill>
                  <a:schemeClr val="tx1"/>
                </a:solidFill>
              </a:rPr>
              <a:t>DESCRIPTION OF SCHIAPPARELLI MISSION</a:t>
            </a:r>
            <a:endParaRPr lang="it-IT" altLang="it-IT" sz="1800" b="1" dirty="0">
              <a:solidFill>
                <a:schemeClr val="tx1"/>
              </a:solidFill>
            </a:endParaRPr>
          </a:p>
        </p:txBody>
      </p:sp>
      <p:pic>
        <p:nvPicPr>
          <p:cNvPr id="8" name="Picture 7">
            <a:extLst>
              <a:ext uri="{FF2B5EF4-FFF2-40B4-BE49-F238E27FC236}">
                <a16:creationId xmlns:a16="http://schemas.microsoft.com/office/drawing/2014/main" id="{EA331A19-F45C-6B58-C969-1A278E372828}"/>
              </a:ext>
            </a:extLst>
          </p:cNvPr>
          <p:cNvPicPr>
            <a:picLocks noChangeAspect="1"/>
          </p:cNvPicPr>
          <p:nvPr/>
        </p:nvPicPr>
        <p:blipFill rotWithShape="1">
          <a:blip r:embed="rId2"/>
          <a:srcRect l="10264" t="9447" r="6710"/>
          <a:stretch/>
        </p:blipFill>
        <p:spPr>
          <a:xfrm>
            <a:off x="6216352" y="3543591"/>
            <a:ext cx="2839839" cy="1856395"/>
          </a:xfrm>
          <a:prstGeom prst="rect">
            <a:avLst/>
          </a:prstGeom>
        </p:spPr>
      </p:pic>
      <p:sp>
        <p:nvSpPr>
          <p:cNvPr id="15" name="TextBox 14">
            <a:extLst>
              <a:ext uri="{FF2B5EF4-FFF2-40B4-BE49-F238E27FC236}">
                <a16:creationId xmlns:a16="http://schemas.microsoft.com/office/drawing/2014/main" id="{8F897C91-06CF-1314-172A-5991DC6E82DF}"/>
              </a:ext>
            </a:extLst>
          </p:cNvPr>
          <p:cNvSpPr txBox="1"/>
          <p:nvPr/>
        </p:nvSpPr>
        <p:spPr>
          <a:xfrm>
            <a:off x="251520" y="3511856"/>
            <a:ext cx="8804671" cy="2376035"/>
          </a:xfrm>
          <a:prstGeom prst="rect">
            <a:avLst/>
          </a:prstGeom>
          <a:noFill/>
        </p:spPr>
        <p:txBody>
          <a:bodyPr wrap="square">
            <a:spAutoFit/>
          </a:bodyPr>
          <a:lstStyle/>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ＭＳ Ｐゴシック"/>
                <a:cs typeface="+mn-cs"/>
              </a:rPr>
              <a:t>Mass of the Vehicle </a:t>
            </a:r>
            <a:r>
              <a:rPr kumimoji="0" lang="en-GB" sz="1400" b="0" i="0" u="none" strike="noStrike" kern="1200" cap="none" spc="0" normalizeH="0" baseline="0" noProof="0" dirty="0">
                <a:ln>
                  <a:noFill/>
                </a:ln>
                <a:solidFill>
                  <a:srgbClr val="000000"/>
                </a:solidFill>
                <a:effectLst/>
                <a:uLnTx/>
                <a:uFillTx/>
                <a:latin typeface="Arial"/>
                <a:ea typeface="ＭＳ Ｐゴシック"/>
                <a:cs typeface="+mn-cs"/>
              </a:rPr>
              <a:t>= 577 kg (after separation) and  280 kg (at landing)</a:t>
            </a:r>
          </a:p>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ＭＳ Ｐゴシック"/>
                <a:cs typeface="+mn-cs"/>
              </a:rPr>
              <a:t>Front Shield Cone angle(ϴ) </a:t>
            </a:r>
            <a:r>
              <a:rPr kumimoji="0" lang="en-GB" sz="1400" b="0" i="0" u="none" strike="noStrike" kern="1200" cap="none" spc="0" normalizeH="0" baseline="0" noProof="0" dirty="0">
                <a:ln>
                  <a:noFill/>
                </a:ln>
                <a:solidFill>
                  <a:srgbClr val="000000"/>
                </a:solidFill>
                <a:effectLst/>
                <a:uLnTx/>
                <a:uFillTx/>
                <a:latin typeface="Arial"/>
                <a:ea typeface="ＭＳ Ｐゴシック"/>
                <a:cs typeface="+mn-cs"/>
              </a:rPr>
              <a:t>= 70°</a:t>
            </a:r>
          </a:p>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ＭＳ Ｐゴシック"/>
                <a:cs typeface="+mn-cs"/>
              </a:rPr>
              <a:t>Back Shield Cone Angle(</a:t>
            </a:r>
            <a:r>
              <a:rPr kumimoji="0" lang="az-Cyrl-AZ" sz="1400" b="1" i="0" u="none" strike="noStrike" kern="1200" cap="none" spc="0" normalizeH="0" baseline="0" noProof="0" dirty="0">
                <a:ln>
                  <a:noFill/>
                </a:ln>
                <a:solidFill>
                  <a:srgbClr val="000000"/>
                </a:solidFill>
                <a:effectLst/>
                <a:uLnTx/>
                <a:uFillTx/>
                <a:latin typeface="Arial"/>
                <a:ea typeface="ＭＳ Ｐゴシック"/>
                <a:cs typeface="+mn-cs"/>
              </a:rPr>
              <a:t>Ф</a:t>
            </a:r>
            <a:r>
              <a:rPr kumimoji="0" lang="en-GB" sz="1400" b="1" i="0" u="none" strike="noStrike" kern="1200" cap="none" spc="0" normalizeH="0" baseline="0" noProof="0" dirty="0">
                <a:ln>
                  <a:noFill/>
                </a:ln>
                <a:solidFill>
                  <a:srgbClr val="000000"/>
                </a:solidFill>
                <a:effectLst/>
                <a:uLnTx/>
                <a:uFillTx/>
                <a:latin typeface="Arial"/>
                <a:ea typeface="ＭＳ Ｐゴシック"/>
                <a:cs typeface="+mn-cs"/>
              </a:rPr>
              <a:t>) </a:t>
            </a:r>
            <a:r>
              <a:rPr kumimoji="0" lang="en-GB" sz="1400" b="0" i="0" u="none" strike="noStrike" kern="1200" cap="none" spc="0" normalizeH="0" baseline="0" noProof="0" dirty="0">
                <a:ln>
                  <a:noFill/>
                </a:ln>
                <a:solidFill>
                  <a:srgbClr val="000000"/>
                </a:solidFill>
                <a:effectLst/>
                <a:uLnTx/>
                <a:uFillTx/>
                <a:latin typeface="Arial"/>
                <a:ea typeface="ＭＳ Ｐゴシック"/>
                <a:cs typeface="+mn-cs"/>
              </a:rPr>
              <a:t>= 47°</a:t>
            </a:r>
          </a:p>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ＭＳ Ｐゴシック"/>
                <a:cs typeface="+mn-cs"/>
              </a:rPr>
              <a:t>Front (FS) and Back Shield (BS) Diameter </a:t>
            </a:r>
            <a:r>
              <a:rPr kumimoji="0" lang="en-GB" sz="1400" b="0" i="0" u="none" strike="noStrike" kern="1200" cap="none" spc="0" normalizeH="0" baseline="0" noProof="0" dirty="0">
                <a:ln>
                  <a:noFill/>
                </a:ln>
                <a:solidFill>
                  <a:srgbClr val="000000"/>
                </a:solidFill>
                <a:effectLst/>
                <a:uLnTx/>
                <a:uFillTx/>
                <a:latin typeface="Arial"/>
                <a:ea typeface="ＭＳ Ｐゴシック"/>
                <a:cs typeface="+mn-cs"/>
              </a:rPr>
              <a:t>= 2.4 m</a:t>
            </a:r>
          </a:p>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ＭＳ Ｐゴシック"/>
                <a:cs typeface="+mn-cs"/>
              </a:rPr>
              <a:t>Capsule Height </a:t>
            </a:r>
            <a:r>
              <a:rPr kumimoji="0" lang="en-GB" sz="1400" b="0" i="0" u="none" strike="noStrike" kern="1200" cap="none" spc="0" normalizeH="0" baseline="0" noProof="0" dirty="0">
                <a:ln>
                  <a:noFill/>
                </a:ln>
                <a:solidFill>
                  <a:srgbClr val="000000"/>
                </a:solidFill>
                <a:effectLst/>
                <a:uLnTx/>
                <a:uFillTx/>
                <a:latin typeface="Arial"/>
                <a:ea typeface="ＭＳ Ｐゴシック"/>
                <a:cs typeface="+mn-cs"/>
              </a:rPr>
              <a:t>= 1.276 m</a:t>
            </a:r>
          </a:p>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ＭＳ Ｐゴシック"/>
                <a:cs typeface="+mn-cs"/>
              </a:rPr>
              <a:t>Blunt End(nose) Radius </a:t>
            </a:r>
            <a:r>
              <a:rPr kumimoji="0" lang="en-GB" sz="1400" b="0" i="0" u="none" strike="noStrike" kern="1200" cap="none" spc="0" normalizeH="0" baseline="0" noProof="0" dirty="0">
                <a:ln>
                  <a:noFill/>
                </a:ln>
                <a:solidFill>
                  <a:srgbClr val="000000"/>
                </a:solidFill>
                <a:effectLst/>
                <a:uLnTx/>
                <a:uFillTx/>
                <a:latin typeface="Arial"/>
                <a:ea typeface="ＭＳ Ｐゴシック"/>
                <a:cs typeface="+mn-cs"/>
              </a:rPr>
              <a:t>= 0.6 m</a:t>
            </a:r>
          </a:p>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ＭＳ Ｐゴシック"/>
                <a:cs typeface="+mn-cs"/>
              </a:rPr>
              <a:t>Base radius </a:t>
            </a:r>
            <a:r>
              <a:rPr kumimoji="0" lang="en-GB" sz="1400" b="0" i="0" u="none" strike="noStrike" kern="1200" cap="none" spc="0" normalizeH="0" baseline="0" noProof="0" dirty="0">
                <a:ln>
                  <a:noFill/>
                </a:ln>
                <a:solidFill>
                  <a:srgbClr val="000000"/>
                </a:solidFill>
                <a:effectLst/>
                <a:uLnTx/>
                <a:uFillTx/>
                <a:latin typeface="Arial"/>
                <a:ea typeface="ＭＳ Ｐゴシック"/>
                <a:cs typeface="+mn-cs"/>
              </a:rPr>
              <a:t>= 0.3 m</a:t>
            </a:r>
          </a:p>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ＭＳ Ｐゴシック"/>
                <a:cs typeface="+mn-cs"/>
              </a:rPr>
              <a:t>Corner radius </a:t>
            </a:r>
            <a:r>
              <a:rPr kumimoji="0" lang="en-GB" sz="1400" b="0" i="0" u="none" strike="noStrike" kern="1200" cap="none" spc="0" normalizeH="0" baseline="0" noProof="0" dirty="0">
                <a:ln>
                  <a:noFill/>
                </a:ln>
                <a:solidFill>
                  <a:srgbClr val="000000"/>
                </a:solidFill>
                <a:effectLst/>
                <a:uLnTx/>
                <a:uFillTx/>
                <a:latin typeface="Arial"/>
                <a:ea typeface="ＭＳ Ｐゴシック"/>
                <a:cs typeface="+mn-cs"/>
              </a:rPr>
              <a:t>= 6 m</a:t>
            </a:r>
          </a:p>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ＭＳ Ｐゴシック"/>
                <a:cs typeface="+mn-cs"/>
              </a:rPr>
              <a:t>Material Of the Capsule : </a:t>
            </a:r>
            <a:r>
              <a:rPr kumimoji="0" lang="en-GB" sz="1400" b="0" i="0" u="none" strike="noStrike" kern="1200" cap="none" spc="0" normalizeH="0" baseline="0" noProof="0" dirty="0">
                <a:ln>
                  <a:noFill/>
                </a:ln>
                <a:solidFill>
                  <a:srgbClr val="000000"/>
                </a:solidFill>
                <a:effectLst/>
                <a:uLnTx/>
                <a:uFillTx/>
                <a:latin typeface="Arial"/>
                <a:ea typeface="ＭＳ Ｐゴシック"/>
                <a:cs typeface="+mn-cs"/>
              </a:rPr>
              <a:t>Aluminium sandwich (with carbon filter reinforced polymer material)</a:t>
            </a:r>
          </a:p>
        </p:txBody>
      </p:sp>
    </p:spTree>
    <p:extLst>
      <p:ext uri="{BB962C8B-B14F-4D97-AF65-F5344CB8AC3E}">
        <p14:creationId xmlns:p14="http://schemas.microsoft.com/office/powerpoint/2010/main" val="127760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egnaposto data 3">
            <a:extLst>
              <a:ext uri="{FF2B5EF4-FFF2-40B4-BE49-F238E27FC236}">
                <a16:creationId xmlns:a16="http://schemas.microsoft.com/office/drawing/2014/main" id="{C2DC8536-5C47-089B-F42F-979FB0F1139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30882BBD-6603-4F31-A261-D6BA9E57F08C}" type="datetime1">
              <a:rPr lang="it-IT" altLang="it-IT" sz="1100" smtClean="0">
                <a:solidFill>
                  <a:schemeClr val="bg1"/>
                </a:solidFill>
              </a:rPr>
              <a:pPr>
                <a:spcBef>
                  <a:spcPct val="0"/>
                </a:spcBef>
                <a:buClrTx/>
                <a:buFontTx/>
                <a:buNone/>
              </a:pPr>
              <a:t>25/01/2023</a:t>
            </a:fld>
            <a:endParaRPr lang="it-IT" altLang="it-IT" sz="1100">
              <a:solidFill>
                <a:schemeClr val="bg1"/>
              </a:solidFill>
            </a:endParaRPr>
          </a:p>
        </p:txBody>
      </p:sp>
      <p:sp>
        <p:nvSpPr>
          <p:cNvPr id="9219" name="Segnaposto piè di pagina 4">
            <a:extLst>
              <a:ext uri="{FF2B5EF4-FFF2-40B4-BE49-F238E27FC236}">
                <a16:creationId xmlns:a16="http://schemas.microsoft.com/office/drawing/2014/main" id="{02071015-B22E-24CA-6B53-5F22EF684672}"/>
              </a:ext>
            </a:extLst>
          </p:cNvPr>
          <p:cNvSpPr>
            <a:spLocks noGrp="1"/>
          </p:cNvSpPr>
          <p:nvPr>
            <p:ph type="ftr" sz="quarter" idx="11"/>
          </p:nvPr>
        </p:nvSpPr>
        <p:spPr>
          <a:xfrm>
            <a:off x="1219200" y="6146800"/>
            <a:ext cx="31242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107000"/>
              </a:lnSpc>
              <a:spcAft>
                <a:spcPts val="800"/>
              </a:spcAft>
              <a:buNone/>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9220" name="Segnaposto numero diapositiva 5">
            <a:extLst>
              <a:ext uri="{FF2B5EF4-FFF2-40B4-BE49-F238E27FC236}">
                <a16:creationId xmlns:a16="http://schemas.microsoft.com/office/drawing/2014/main" id="{5521D61D-7AA3-054E-7B23-18B22C1E03D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264DEC35-9EEC-4341-81B9-A619B38244C0}" type="slidenum">
              <a:rPr lang="it-IT" altLang="it-IT" sz="1100" smtClean="0">
                <a:solidFill>
                  <a:schemeClr val="bg1"/>
                </a:solidFill>
              </a:rPr>
              <a:pPr>
                <a:spcBef>
                  <a:spcPct val="0"/>
                </a:spcBef>
                <a:buClrTx/>
                <a:buFontTx/>
                <a:buNone/>
              </a:pPr>
              <a:t>4</a:t>
            </a:fld>
            <a:endParaRPr lang="it-IT" altLang="it-IT" sz="1100">
              <a:solidFill>
                <a:schemeClr val="bg1"/>
              </a:solidFill>
            </a:endParaRPr>
          </a:p>
        </p:txBody>
      </p:sp>
      <mc:AlternateContent xmlns:mc="http://schemas.openxmlformats.org/markup-compatibility/2006" xmlns:a14="http://schemas.microsoft.com/office/drawing/2010/main">
        <mc:Choice Requires="a14">
          <p:sp>
            <p:nvSpPr>
              <p:cNvPr id="9222" name="Rectangle 5">
                <a:extLst>
                  <a:ext uri="{FF2B5EF4-FFF2-40B4-BE49-F238E27FC236}">
                    <a16:creationId xmlns:a16="http://schemas.microsoft.com/office/drawing/2014/main" id="{027C14AA-39DD-C342-7579-05E65C7029F9}"/>
                  </a:ext>
                </a:extLst>
              </p:cNvPr>
              <p:cNvSpPr>
                <a:spLocks noGrp="1" noChangeArrowheads="1"/>
              </p:cNvSpPr>
              <p:nvPr>
                <p:ph type="body" idx="1"/>
              </p:nvPr>
            </p:nvSpPr>
            <p:spPr>
              <a:xfrm>
                <a:off x="107504" y="116632"/>
                <a:ext cx="9001000" cy="5904656"/>
              </a:xfrm>
            </p:spPr>
            <p:txBody>
              <a:bodyPr/>
              <a:lstStyle/>
              <a:p>
                <a:pPr eaLnBrk="1" hangingPunct="1">
                  <a:buFontTx/>
                  <a:buNone/>
                </a:pPr>
                <a:r>
                  <a:rPr lang="it-IT" altLang="it-IT" sz="1500" dirty="0"/>
                  <a:t>There are Various phases of Schiapparelli Re-Entry Trajectory</a:t>
                </a:r>
              </a:p>
              <a:p>
                <a:pPr eaLnBrk="1" hangingPunct="1">
                  <a:buFont typeface="Wingdings" panose="05000000000000000000" pitchFamily="2" charset="2"/>
                  <a:buChar char="Ø"/>
                </a:pPr>
                <a:r>
                  <a:rPr lang="en-GB" sz="1500" dirty="0"/>
                  <a:t>Entry Interface Point (EIP)</a:t>
                </a:r>
                <a:r>
                  <a:rPr lang="it-IT" altLang="it-IT" sz="1500" dirty="0"/>
                  <a:t>  at M=32, </a:t>
                </a:r>
              </a:p>
              <a:p>
                <a:pPr eaLnBrk="1" hangingPunct="1">
                  <a:buFont typeface="Wingdings" panose="05000000000000000000" pitchFamily="2" charset="2"/>
                  <a:buChar char="Ø"/>
                </a:pPr>
                <a:r>
                  <a:rPr lang="it-IT" altLang="it-IT" sz="1500" dirty="0"/>
                  <a:t>Entry at</a:t>
                </a:r>
                <a14:m>
                  <m:oMath xmlns:m="http://schemas.openxmlformats.org/officeDocument/2006/math">
                    <m:r>
                      <a:rPr lang="en-GB" altLang="it-IT" sz="1500" b="0" i="0" dirty="0" smtClean="0">
                        <a:latin typeface="Cambria Math" panose="02040503050406030204" pitchFamily="18" charset="0"/>
                      </a:rPr>
                      <m:t>   </m:t>
                    </m:r>
                    <m:sSub>
                      <m:sSubPr>
                        <m:ctrlPr>
                          <a:rPr lang="it-IT" altLang="it-IT" sz="1500" i="1" dirty="0" smtClean="0">
                            <a:latin typeface="Cambria Math" panose="02040503050406030204" pitchFamily="18" charset="0"/>
                          </a:rPr>
                        </m:ctrlPr>
                      </m:sSubPr>
                      <m:e>
                        <m:r>
                          <a:rPr lang="en-GB" altLang="it-IT" sz="1500" b="0" i="1" dirty="0" smtClean="0">
                            <a:latin typeface="Cambria Math" panose="02040503050406030204" pitchFamily="18" charset="0"/>
                          </a:rPr>
                          <m:t>𝑞</m:t>
                        </m:r>
                      </m:e>
                      <m:sub>
                        <m:r>
                          <a:rPr lang="en-GB" altLang="it-IT" sz="1500" b="0" i="1" dirty="0" smtClean="0">
                            <a:latin typeface="Cambria Math" panose="02040503050406030204" pitchFamily="18" charset="0"/>
                          </a:rPr>
                          <m:t>𝑚𝑎𝑥</m:t>
                        </m:r>
                      </m:sub>
                    </m:sSub>
                    <m:r>
                      <a:rPr lang="en-GB" altLang="it-IT" sz="1500" i="1" dirty="0">
                        <a:latin typeface="Cambria Math" panose="02040503050406030204" pitchFamily="18" charset="0"/>
                      </a:rPr>
                      <m:t>⁡</m:t>
                    </m:r>
                  </m:oMath>
                </a14:m>
                <a:r>
                  <a:rPr lang="it-IT" altLang="it-IT" sz="1500" dirty="0"/>
                  <a:t>= </a:t>
                </a:r>
                <a:r>
                  <a:rPr lang="en-GB" sz="1500" dirty="0">
                    <a:effectLst/>
                    <a:ea typeface="Calibri" panose="020F0502020204030204" pitchFamily="34" charset="0"/>
                    <a:cs typeface="Times New Roman" panose="02020603050405020304" pitchFamily="18" charset="0"/>
                  </a:rPr>
                  <a:t>6827.8 Pa</a:t>
                </a:r>
              </a:p>
              <a:p>
                <a:pPr eaLnBrk="1" hangingPunct="1">
                  <a:buFont typeface="Wingdings" panose="05000000000000000000" pitchFamily="2" charset="2"/>
                  <a:buChar char="Ø"/>
                </a:pPr>
                <a:r>
                  <a:rPr lang="it-IT" altLang="it-IT" sz="1500" dirty="0"/>
                  <a:t>Parachute Deployment Phase (PDD) at M = 1.95 – 2, </a:t>
                </a:r>
                <a:r>
                  <a:rPr lang="en-GB" sz="1500" dirty="0"/>
                  <a:t>H(A.Ground)</a:t>
                </a:r>
                <a:r>
                  <a:rPr lang="it-IT" altLang="it-IT" sz="1500" dirty="0"/>
                  <a:t> = </a:t>
                </a:r>
                <a:r>
                  <a:rPr lang="en-GB" sz="1500" dirty="0">
                    <a:effectLst/>
                    <a:ea typeface="Calibri" panose="020F0502020204030204" pitchFamily="34" charset="0"/>
                    <a:cs typeface="Times New Roman" panose="02020603050405020304" pitchFamily="18" charset="0"/>
                  </a:rPr>
                  <a:t>11.17km</a:t>
                </a:r>
                <a:endParaRPr lang="it-IT" altLang="it-IT" sz="1500" dirty="0"/>
              </a:p>
              <a:p>
                <a:pPr eaLnBrk="1" hangingPunct="1">
                  <a:buFont typeface="Wingdings" panose="05000000000000000000" pitchFamily="2" charset="2"/>
                  <a:buChar char="Ø"/>
                </a:pPr>
                <a:r>
                  <a:rPr lang="en-GB" sz="1500" dirty="0"/>
                  <a:t>Front-Shield Jettison at M= 0.37, H(A.Ground) =</a:t>
                </a:r>
                <a:r>
                  <a:rPr lang="en-GB" sz="1500" dirty="0">
                    <a:effectLst/>
                    <a:ea typeface="Calibri" panose="020F0502020204030204" pitchFamily="34" charset="0"/>
                    <a:cs typeface="Times New Roman" panose="02020603050405020304" pitchFamily="18" charset="0"/>
                  </a:rPr>
                  <a:t>7.5 km, q = 33.66 Pa</a:t>
                </a:r>
                <a:endParaRPr lang="en-GB" sz="1500" dirty="0"/>
              </a:p>
              <a:p>
                <a:pPr eaLnBrk="1" hangingPunct="1">
                  <a:buFont typeface="Wingdings" panose="05000000000000000000" pitchFamily="2" charset="2"/>
                  <a:buChar char="Ø"/>
                </a:pPr>
                <a:r>
                  <a:rPr lang="en-GB" sz="1500" dirty="0"/>
                  <a:t>Back-shell Release at  M=0, H(A.Ground) = </a:t>
                </a:r>
                <a:r>
                  <a:rPr lang="en-GB" sz="1500" dirty="0">
                    <a:effectLst/>
                    <a:ea typeface="Calibri" panose="020F0502020204030204" pitchFamily="34" charset="0"/>
                    <a:cs typeface="Times New Roman" panose="02020603050405020304" pitchFamily="18" charset="0"/>
                  </a:rPr>
                  <a:t>4.14km,q=0Pa</a:t>
                </a:r>
                <a:endParaRPr lang="en-GB" sz="1500" dirty="0"/>
              </a:p>
              <a:p>
                <a:pPr eaLnBrk="1" hangingPunct="1">
                  <a:buFont typeface="Wingdings" panose="05000000000000000000" pitchFamily="2" charset="2"/>
                  <a:buChar char="Ø"/>
                </a:pPr>
                <a:r>
                  <a:rPr lang="en-GB" sz="1500" dirty="0"/>
                  <a:t>Powered Landing at H(A.Ground)= 4.1km</a:t>
                </a:r>
              </a:p>
              <a:p>
                <a:pPr eaLnBrk="1" hangingPunct="1">
                  <a:buFont typeface="Wingdings" panose="05000000000000000000" pitchFamily="2" charset="2"/>
                  <a:buChar char="Ø"/>
                </a:pPr>
                <a:r>
                  <a:rPr lang="en-GB" sz="1500" dirty="0"/>
                  <a:t>Touchdown at  H(A.Aeroid) = </a:t>
                </a:r>
                <a:r>
                  <a:rPr lang="en-GB" sz="1500" dirty="0">
                    <a:effectLst/>
                    <a:ea typeface="Calibri" panose="020F0502020204030204" pitchFamily="34" charset="0"/>
                    <a:cs typeface="Times New Roman" panose="02020603050405020304" pitchFamily="18" charset="0"/>
                  </a:rPr>
                  <a:t>-1.44km</a:t>
                </a:r>
                <a:endParaRPr lang="en-GB" altLang="it-IT" sz="1500" dirty="0"/>
              </a:p>
              <a:p>
                <a:pPr marL="0" indent="0" eaLnBrk="1" hangingPunct="1">
                  <a:buNone/>
                </a:pPr>
                <a:endParaRPr lang="it-IT" altLang="it-IT" sz="1200" dirty="0"/>
              </a:p>
            </p:txBody>
          </p:sp>
        </mc:Choice>
        <mc:Fallback xmlns="">
          <p:sp>
            <p:nvSpPr>
              <p:cNvPr id="9222" name="Rectangle 5">
                <a:extLst>
                  <a:ext uri="{FF2B5EF4-FFF2-40B4-BE49-F238E27FC236}">
                    <a16:creationId xmlns:a16="http://schemas.microsoft.com/office/drawing/2014/main" id="{027C14AA-39DD-C342-7579-05E65C7029F9}"/>
                  </a:ext>
                </a:extLst>
              </p:cNvPr>
              <p:cNvSpPr>
                <a:spLocks noGrp="1" noRot="1" noChangeAspect="1" noMove="1" noResize="1" noEditPoints="1" noAdjustHandles="1" noChangeArrowheads="1" noChangeShapeType="1" noTextEdit="1"/>
              </p:cNvSpPr>
              <p:nvPr>
                <p:ph type="body" idx="1"/>
              </p:nvPr>
            </p:nvSpPr>
            <p:spPr>
              <a:xfrm>
                <a:off x="107504" y="116632"/>
                <a:ext cx="9001000" cy="5904656"/>
              </a:xfrm>
              <a:blipFill>
                <a:blip r:embed="rId3"/>
                <a:stretch>
                  <a:fillRect l="-271" t="-206"/>
                </a:stretch>
              </a:blipFill>
            </p:spPr>
            <p:txBody>
              <a:bodyPr/>
              <a:lstStyle/>
              <a:p>
                <a:r>
                  <a:rPr lang="en-GB">
                    <a:noFill/>
                  </a:rPr>
                  <a:t> </a:t>
                </a:r>
              </a:p>
            </p:txBody>
          </p:sp>
        </mc:Fallback>
      </mc:AlternateContent>
      <p:pic>
        <p:nvPicPr>
          <p:cNvPr id="2" name="Picture 1" descr="Diagram&#10;&#10;Description automatically generated">
            <a:extLst>
              <a:ext uri="{FF2B5EF4-FFF2-40B4-BE49-F238E27FC236}">
                <a16:creationId xmlns:a16="http://schemas.microsoft.com/office/drawing/2014/main" id="{10655604-D7E7-CD96-9DD1-E4AAF6C116C6}"/>
              </a:ext>
            </a:extLst>
          </p:cNvPr>
          <p:cNvPicPr>
            <a:picLocks noChangeAspect="1"/>
          </p:cNvPicPr>
          <p:nvPr/>
        </p:nvPicPr>
        <p:blipFill rotWithShape="1">
          <a:blip r:embed="rId4">
            <a:extLst>
              <a:ext uri="{28A0092B-C50C-407E-A947-70E740481C1C}">
                <a14:useLocalDpi xmlns:a14="http://schemas.microsoft.com/office/drawing/2010/main" val="0"/>
              </a:ext>
            </a:extLst>
          </a:blip>
          <a:srcRect l="10526"/>
          <a:stretch/>
        </p:blipFill>
        <p:spPr bwMode="auto">
          <a:xfrm>
            <a:off x="6372200" y="1844824"/>
            <a:ext cx="2409762" cy="3909910"/>
          </a:xfrm>
          <a:prstGeom prst="rect">
            <a:avLst/>
          </a:prstGeom>
          <a:noFill/>
          <a:ln>
            <a:noFill/>
          </a:ln>
        </p:spPr>
      </p:pic>
      <p:graphicFrame>
        <p:nvGraphicFramePr>
          <p:cNvPr id="4" name="Table 3">
            <a:extLst>
              <a:ext uri="{FF2B5EF4-FFF2-40B4-BE49-F238E27FC236}">
                <a16:creationId xmlns:a16="http://schemas.microsoft.com/office/drawing/2014/main" id="{6C11AF03-8659-9622-008A-B535D1AAAC45}"/>
              </a:ext>
            </a:extLst>
          </p:cNvPr>
          <p:cNvGraphicFramePr>
            <a:graphicFrameLocks noGrp="1"/>
          </p:cNvGraphicFramePr>
          <p:nvPr>
            <p:extLst>
              <p:ext uri="{D42A27DB-BD31-4B8C-83A1-F6EECF244321}">
                <p14:modId xmlns:p14="http://schemas.microsoft.com/office/powerpoint/2010/main" val="1495064131"/>
              </p:ext>
            </p:extLst>
          </p:nvPr>
        </p:nvGraphicFramePr>
        <p:xfrm>
          <a:off x="107504" y="2492897"/>
          <a:ext cx="5184576" cy="3594050"/>
        </p:xfrm>
        <a:graphic>
          <a:graphicData uri="http://schemas.openxmlformats.org/drawingml/2006/table">
            <a:tbl>
              <a:tblPr firstRow="1" firstCol="1" bandRow="1">
                <a:tableStyleId>{5940675A-B579-460E-94D1-54222C63F5DA}</a:tableStyleId>
              </a:tblPr>
              <a:tblGrid>
                <a:gridCol w="3312368">
                  <a:extLst>
                    <a:ext uri="{9D8B030D-6E8A-4147-A177-3AD203B41FA5}">
                      <a16:colId xmlns:a16="http://schemas.microsoft.com/office/drawing/2014/main" val="3386877857"/>
                    </a:ext>
                  </a:extLst>
                </a:gridCol>
                <a:gridCol w="936104">
                  <a:extLst>
                    <a:ext uri="{9D8B030D-6E8A-4147-A177-3AD203B41FA5}">
                      <a16:colId xmlns:a16="http://schemas.microsoft.com/office/drawing/2014/main" val="4057449330"/>
                    </a:ext>
                  </a:extLst>
                </a:gridCol>
                <a:gridCol w="936104">
                  <a:extLst>
                    <a:ext uri="{9D8B030D-6E8A-4147-A177-3AD203B41FA5}">
                      <a16:colId xmlns:a16="http://schemas.microsoft.com/office/drawing/2014/main" val="3931223539"/>
                    </a:ext>
                  </a:extLst>
                </a:gridCol>
              </a:tblGrid>
              <a:tr h="238227">
                <a:tc>
                  <a:txBody>
                    <a:bodyPr/>
                    <a:lstStyle/>
                    <a:p>
                      <a:pPr algn="just">
                        <a:lnSpc>
                          <a:spcPct val="150000"/>
                        </a:lnSpc>
                        <a:spcAft>
                          <a:spcPts val="800"/>
                        </a:spcAft>
                        <a:tabLst>
                          <a:tab pos="4000500" algn="l"/>
                          <a:tab pos="4381500" algn="l"/>
                        </a:tabLst>
                      </a:pPr>
                      <a:r>
                        <a:rPr lang="it-IT" sz="1200" b="1" dirty="0">
                          <a:solidFill>
                            <a:srgbClr val="000000"/>
                          </a:solidFill>
                          <a:effectLst/>
                        </a:rPr>
                        <a:t>Parameter</a:t>
                      </a:r>
                      <a:endParaRPr lang="en-GB"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b="1">
                          <a:solidFill>
                            <a:srgbClr val="000000"/>
                          </a:solidFill>
                          <a:effectLst/>
                        </a:rPr>
                        <a:t>Symbol</a:t>
                      </a:r>
                      <a:endParaRPr lang="en-GB"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b="1" dirty="0">
                          <a:solidFill>
                            <a:srgbClr val="000000"/>
                          </a:solidFill>
                          <a:effectLst/>
                        </a:rPr>
                        <a:t>Value</a:t>
                      </a:r>
                      <a:endParaRPr lang="en-GB"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67703801"/>
                  </a:ext>
                </a:extLst>
              </a:tr>
              <a:tr h="253432">
                <a:tc>
                  <a:txBody>
                    <a:bodyPr/>
                    <a:lstStyle/>
                    <a:p>
                      <a:pPr algn="just">
                        <a:lnSpc>
                          <a:spcPct val="150000"/>
                        </a:lnSpc>
                        <a:spcAft>
                          <a:spcPts val="800"/>
                        </a:spcAft>
                        <a:tabLst>
                          <a:tab pos="4000500" algn="l"/>
                          <a:tab pos="4381500" algn="l"/>
                        </a:tabLst>
                      </a:pPr>
                      <a:r>
                        <a:rPr lang="it-IT" sz="1200" dirty="0">
                          <a:solidFill>
                            <a:srgbClr val="000000"/>
                          </a:solidFill>
                          <a:effectLst/>
                        </a:rPr>
                        <a:t>Nominal Diameter</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dirty="0">
                          <a:solidFill>
                            <a:srgbClr val="000000"/>
                          </a:solidFill>
                          <a:effectLst/>
                        </a:rPr>
                        <a:t>D</a:t>
                      </a:r>
                      <a:r>
                        <a:rPr lang="it-IT" sz="1200" baseline="-25000" dirty="0">
                          <a:solidFill>
                            <a:srgbClr val="000000"/>
                          </a:solidFill>
                          <a:effectLst/>
                        </a:rPr>
                        <a:t>0</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dirty="0">
                          <a:solidFill>
                            <a:srgbClr val="000000"/>
                          </a:solidFill>
                          <a:effectLst/>
                        </a:rPr>
                        <a:t>12.000m</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552204"/>
                  </a:ext>
                </a:extLst>
              </a:tr>
              <a:tr h="253432">
                <a:tc>
                  <a:txBody>
                    <a:bodyPr/>
                    <a:lstStyle/>
                    <a:p>
                      <a:pPr algn="just">
                        <a:lnSpc>
                          <a:spcPct val="150000"/>
                        </a:lnSpc>
                        <a:spcAft>
                          <a:spcPts val="800"/>
                        </a:spcAft>
                        <a:tabLst>
                          <a:tab pos="4000500" algn="l"/>
                          <a:tab pos="4381500" algn="l"/>
                        </a:tabLst>
                      </a:pPr>
                      <a:r>
                        <a:rPr lang="it-IT" sz="1200" dirty="0">
                          <a:solidFill>
                            <a:srgbClr val="000000"/>
                          </a:solidFill>
                          <a:effectLst/>
                        </a:rPr>
                        <a:t>Nominal Area</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dirty="0">
                          <a:solidFill>
                            <a:srgbClr val="000000"/>
                          </a:solidFill>
                          <a:effectLst/>
                        </a:rPr>
                        <a:t>S</a:t>
                      </a:r>
                      <a:r>
                        <a:rPr lang="it-IT" sz="1200" baseline="-25000" dirty="0">
                          <a:solidFill>
                            <a:srgbClr val="000000"/>
                          </a:solidFill>
                          <a:effectLst/>
                        </a:rPr>
                        <a:t>0</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113.097m</a:t>
                      </a:r>
                      <a:r>
                        <a:rPr lang="it-IT" sz="1200" baseline="30000">
                          <a:solidFill>
                            <a:srgbClr val="000000"/>
                          </a:solidFill>
                          <a:effectLst/>
                        </a:rPr>
                        <a:t>2</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6102214"/>
                  </a:ext>
                </a:extLst>
              </a:tr>
              <a:tr h="238227">
                <a:tc>
                  <a:txBody>
                    <a:bodyPr/>
                    <a:lstStyle/>
                    <a:p>
                      <a:pPr algn="just">
                        <a:lnSpc>
                          <a:spcPct val="150000"/>
                        </a:lnSpc>
                        <a:spcAft>
                          <a:spcPts val="800"/>
                        </a:spcAft>
                        <a:tabLst>
                          <a:tab pos="4000500" algn="l"/>
                          <a:tab pos="4381500" algn="l"/>
                        </a:tabLst>
                      </a:pPr>
                      <a:r>
                        <a:rPr lang="it-IT" sz="1200" dirty="0">
                          <a:solidFill>
                            <a:srgbClr val="000000"/>
                          </a:solidFill>
                          <a:effectLst/>
                        </a:rPr>
                        <a:t>Projected Diameter</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D</a:t>
                      </a:r>
                      <a:r>
                        <a:rPr lang="it-IT" sz="1200" baseline="-25000">
                          <a:solidFill>
                            <a:srgbClr val="000000"/>
                          </a:solidFill>
                          <a:effectLst/>
                        </a:rPr>
                        <a:t>P</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8.640m</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7636355"/>
                  </a:ext>
                </a:extLst>
              </a:tr>
              <a:tr h="238227">
                <a:tc>
                  <a:txBody>
                    <a:bodyPr/>
                    <a:lstStyle/>
                    <a:p>
                      <a:pPr algn="just">
                        <a:lnSpc>
                          <a:spcPct val="150000"/>
                        </a:lnSpc>
                        <a:spcAft>
                          <a:spcPts val="800"/>
                        </a:spcAft>
                        <a:tabLst>
                          <a:tab pos="4000500" algn="l"/>
                          <a:tab pos="4381500" algn="l"/>
                        </a:tabLst>
                      </a:pPr>
                      <a:r>
                        <a:rPr lang="it-IT" sz="1200" dirty="0">
                          <a:solidFill>
                            <a:srgbClr val="000000"/>
                          </a:solidFill>
                          <a:effectLst/>
                        </a:rPr>
                        <a:t>Disk Diameter</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D</a:t>
                      </a:r>
                      <a:r>
                        <a:rPr lang="it-IT" sz="1200" baseline="-25000">
                          <a:solidFill>
                            <a:srgbClr val="000000"/>
                          </a:solidFill>
                          <a:effectLst/>
                        </a:rPr>
                        <a:t>D</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8.223m</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6095556"/>
                  </a:ext>
                </a:extLst>
              </a:tr>
              <a:tr h="238227">
                <a:tc>
                  <a:txBody>
                    <a:bodyPr/>
                    <a:lstStyle/>
                    <a:p>
                      <a:pPr algn="just">
                        <a:lnSpc>
                          <a:spcPct val="150000"/>
                        </a:lnSpc>
                        <a:spcAft>
                          <a:spcPts val="800"/>
                        </a:spcAft>
                        <a:tabLst>
                          <a:tab pos="4000500" algn="l"/>
                          <a:tab pos="4381500" algn="l"/>
                        </a:tabLst>
                      </a:pPr>
                      <a:r>
                        <a:rPr lang="it-IT" sz="1200" dirty="0">
                          <a:solidFill>
                            <a:srgbClr val="000000"/>
                          </a:solidFill>
                          <a:effectLst/>
                        </a:rPr>
                        <a:t>Gap Height</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h</a:t>
                      </a:r>
                      <a:r>
                        <a:rPr lang="it-IT" sz="1200" baseline="-25000">
                          <a:solidFill>
                            <a:srgbClr val="000000"/>
                          </a:solidFill>
                          <a:effectLst/>
                        </a:rPr>
                        <a:t>G</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dirty="0">
                          <a:solidFill>
                            <a:srgbClr val="000000"/>
                          </a:solidFill>
                          <a:effectLst/>
                        </a:rPr>
                        <a:t>0.957m</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2968081"/>
                  </a:ext>
                </a:extLst>
              </a:tr>
              <a:tr h="238227">
                <a:tc>
                  <a:txBody>
                    <a:bodyPr/>
                    <a:lstStyle/>
                    <a:p>
                      <a:pPr algn="just">
                        <a:lnSpc>
                          <a:spcPct val="150000"/>
                        </a:lnSpc>
                        <a:spcAft>
                          <a:spcPts val="800"/>
                        </a:spcAft>
                        <a:tabLst>
                          <a:tab pos="4000500" algn="l"/>
                          <a:tab pos="4381500" algn="l"/>
                        </a:tabLst>
                      </a:pPr>
                      <a:r>
                        <a:rPr lang="it-IT" sz="1200">
                          <a:solidFill>
                            <a:srgbClr val="000000"/>
                          </a:solidFill>
                          <a:effectLst/>
                        </a:rPr>
                        <a:t>Band Height</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dirty="0" err="1">
                          <a:solidFill>
                            <a:srgbClr val="000000"/>
                          </a:solidFill>
                          <a:effectLst/>
                        </a:rPr>
                        <a:t>h</a:t>
                      </a:r>
                      <a:r>
                        <a:rPr lang="it-IT" sz="1200" baseline="-25000" dirty="0" err="1">
                          <a:solidFill>
                            <a:srgbClr val="000000"/>
                          </a:solidFill>
                          <a:effectLst/>
                        </a:rPr>
                        <a:t>B</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1.357m</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9116226"/>
                  </a:ext>
                </a:extLst>
              </a:tr>
              <a:tr h="238227">
                <a:tc>
                  <a:txBody>
                    <a:bodyPr/>
                    <a:lstStyle/>
                    <a:p>
                      <a:pPr algn="just">
                        <a:lnSpc>
                          <a:spcPct val="150000"/>
                        </a:lnSpc>
                        <a:spcAft>
                          <a:spcPts val="800"/>
                        </a:spcAft>
                        <a:tabLst>
                          <a:tab pos="4000500" algn="l"/>
                          <a:tab pos="4381500" algn="l"/>
                        </a:tabLst>
                      </a:pPr>
                      <a:r>
                        <a:rPr lang="it-IT" sz="1200" dirty="0">
                          <a:solidFill>
                            <a:srgbClr val="000000"/>
                          </a:solidFill>
                          <a:effectLst/>
                        </a:rPr>
                        <a:t>Vent Diameter</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D</a:t>
                      </a:r>
                      <a:r>
                        <a:rPr lang="it-IT" sz="1200" baseline="-25000">
                          <a:solidFill>
                            <a:srgbClr val="000000"/>
                          </a:solidFill>
                          <a:effectLst/>
                        </a:rPr>
                        <a:t>v</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0.848m</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5602119"/>
                  </a:ext>
                </a:extLst>
              </a:tr>
              <a:tr h="238227">
                <a:tc>
                  <a:txBody>
                    <a:bodyPr/>
                    <a:lstStyle/>
                    <a:p>
                      <a:pPr algn="just">
                        <a:lnSpc>
                          <a:spcPct val="150000"/>
                        </a:lnSpc>
                        <a:spcAft>
                          <a:spcPts val="800"/>
                        </a:spcAft>
                        <a:tabLst>
                          <a:tab pos="4000500" algn="l"/>
                          <a:tab pos="4381500" algn="l"/>
                        </a:tabLst>
                      </a:pPr>
                      <a:r>
                        <a:rPr lang="it-IT" sz="1200" dirty="0">
                          <a:solidFill>
                            <a:srgbClr val="000000"/>
                          </a:solidFill>
                          <a:effectLst/>
                        </a:rPr>
                        <a:t>Line Length</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dirty="0">
                          <a:solidFill>
                            <a:srgbClr val="000000"/>
                          </a:solidFill>
                          <a:effectLst/>
                        </a:rPr>
                        <a:t>L</a:t>
                      </a:r>
                      <a:r>
                        <a:rPr lang="it-IT" sz="1200" baseline="-25000" dirty="0">
                          <a:solidFill>
                            <a:srgbClr val="000000"/>
                          </a:solidFill>
                          <a:effectLst/>
                        </a:rPr>
                        <a:t>s</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24.0m</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582212"/>
                  </a:ext>
                </a:extLst>
              </a:tr>
              <a:tr h="238227">
                <a:tc>
                  <a:txBody>
                    <a:bodyPr/>
                    <a:lstStyle/>
                    <a:p>
                      <a:pPr algn="just">
                        <a:lnSpc>
                          <a:spcPct val="150000"/>
                        </a:lnSpc>
                        <a:spcAft>
                          <a:spcPts val="800"/>
                        </a:spcAft>
                        <a:tabLst>
                          <a:tab pos="4000500" algn="l"/>
                          <a:tab pos="4381500" algn="l"/>
                        </a:tabLst>
                      </a:pPr>
                      <a:r>
                        <a:rPr lang="it-IT" sz="1200" dirty="0">
                          <a:solidFill>
                            <a:srgbClr val="000000"/>
                          </a:solidFill>
                          <a:effectLst/>
                        </a:rPr>
                        <a:t>Riser Length</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dirty="0">
                          <a:solidFill>
                            <a:srgbClr val="000000"/>
                          </a:solidFill>
                          <a:effectLst/>
                        </a:rPr>
                        <a:t>L</a:t>
                      </a:r>
                      <a:r>
                        <a:rPr lang="it-IT" sz="1200" baseline="-25000" dirty="0">
                          <a:solidFill>
                            <a:srgbClr val="000000"/>
                          </a:solidFill>
                          <a:effectLst/>
                        </a:rPr>
                        <a:t>R</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2.967m</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3588780"/>
                  </a:ext>
                </a:extLst>
              </a:tr>
              <a:tr h="238227">
                <a:tc>
                  <a:txBody>
                    <a:bodyPr/>
                    <a:lstStyle/>
                    <a:p>
                      <a:pPr algn="just">
                        <a:lnSpc>
                          <a:spcPct val="150000"/>
                        </a:lnSpc>
                        <a:spcAft>
                          <a:spcPts val="800"/>
                        </a:spcAft>
                        <a:tabLst>
                          <a:tab pos="4000500" algn="l"/>
                          <a:tab pos="4381500" algn="l"/>
                        </a:tabLst>
                      </a:pPr>
                      <a:r>
                        <a:rPr lang="it-IT" sz="1200" dirty="0">
                          <a:solidFill>
                            <a:srgbClr val="000000"/>
                          </a:solidFill>
                          <a:effectLst/>
                        </a:rPr>
                        <a:t>Bridle Length </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dirty="0">
                          <a:solidFill>
                            <a:srgbClr val="000000"/>
                          </a:solidFill>
                          <a:effectLst/>
                        </a:rPr>
                        <a:t>L</a:t>
                      </a:r>
                      <a:r>
                        <a:rPr lang="it-IT" sz="1200" baseline="-25000" dirty="0">
                          <a:solidFill>
                            <a:srgbClr val="000000"/>
                          </a:solidFill>
                          <a:effectLst/>
                        </a:rPr>
                        <a:t>b</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0.688m</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9980799"/>
                  </a:ext>
                </a:extLst>
              </a:tr>
              <a:tr h="238227">
                <a:tc>
                  <a:txBody>
                    <a:bodyPr/>
                    <a:lstStyle/>
                    <a:p>
                      <a:pPr algn="just">
                        <a:lnSpc>
                          <a:spcPct val="150000"/>
                        </a:lnSpc>
                        <a:spcAft>
                          <a:spcPts val="800"/>
                        </a:spcAft>
                        <a:tabLst>
                          <a:tab pos="4000500" algn="l"/>
                          <a:tab pos="4381500" algn="l"/>
                        </a:tabLst>
                      </a:pPr>
                      <a:r>
                        <a:rPr lang="it-IT" sz="1200" dirty="0">
                          <a:solidFill>
                            <a:srgbClr val="000000"/>
                          </a:solidFill>
                          <a:effectLst/>
                        </a:rPr>
                        <a:t>Bridle height</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h</a:t>
                      </a:r>
                      <a:r>
                        <a:rPr lang="it-IT" sz="1200" baseline="-25000">
                          <a:solidFill>
                            <a:srgbClr val="000000"/>
                          </a:solidFill>
                          <a:effectLst/>
                        </a:rPr>
                        <a:t>b</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dirty="0">
                          <a:solidFill>
                            <a:srgbClr val="000000"/>
                          </a:solidFill>
                          <a:effectLst/>
                        </a:rPr>
                        <a:t>0.664m</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3785009"/>
                  </a:ext>
                </a:extLst>
              </a:tr>
              <a:tr h="253432">
                <a:tc>
                  <a:txBody>
                    <a:bodyPr/>
                    <a:lstStyle/>
                    <a:p>
                      <a:pPr algn="just">
                        <a:lnSpc>
                          <a:spcPct val="150000"/>
                        </a:lnSpc>
                        <a:spcAft>
                          <a:spcPts val="800"/>
                        </a:spcAft>
                        <a:tabLst>
                          <a:tab pos="4000500" algn="l"/>
                          <a:tab pos="4381500" algn="l"/>
                        </a:tabLst>
                      </a:pPr>
                      <a:r>
                        <a:rPr lang="it-IT" sz="1200" dirty="0">
                          <a:solidFill>
                            <a:srgbClr val="000000"/>
                          </a:solidFill>
                          <a:effectLst/>
                        </a:rPr>
                        <a:t>Bridle Attachment PCD</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a:solidFill>
                            <a:srgbClr val="000000"/>
                          </a:solidFill>
                          <a:effectLst/>
                        </a:rPr>
                        <a:t>b</a:t>
                      </a:r>
                      <a:endParaRPr lang="en-GB"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4000500" algn="l"/>
                          <a:tab pos="4381500" algn="l"/>
                        </a:tabLst>
                      </a:pPr>
                      <a:r>
                        <a:rPr lang="it-IT" sz="1200" dirty="0">
                          <a:solidFill>
                            <a:srgbClr val="000000"/>
                          </a:solidFill>
                          <a:effectLst/>
                        </a:rPr>
                        <a:t>0.356m</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4302844"/>
                  </a:ext>
                </a:extLst>
              </a:tr>
              <a:tr h="385824">
                <a:tc>
                  <a:txBody>
                    <a:bodyPr/>
                    <a:lstStyle/>
                    <a:p>
                      <a:pPr algn="just">
                        <a:lnSpc>
                          <a:spcPct val="100000"/>
                        </a:lnSpc>
                        <a:spcAft>
                          <a:spcPts val="800"/>
                        </a:spcAft>
                        <a:tabLst>
                          <a:tab pos="4000500" algn="l"/>
                          <a:tab pos="4381500" algn="l"/>
                        </a:tabLst>
                      </a:pPr>
                      <a:r>
                        <a:rPr lang="en-GB" sz="1200" dirty="0">
                          <a:solidFill>
                            <a:srgbClr val="000000"/>
                          </a:solidFill>
                          <a:effectLst/>
                          <a:latin typeface="+mn-lt"/>
                          <a:ea typeface="Calibri" panose="020F0502020204030204" pitchFamily="34" charset="0"/>
                          <a:cs typeface="Times New Roman" panose="02020603050405020304" pitchFamily="18" charset="0"/>
                        </a:rPr>
                        <a:t>Distance between parachute and capsule </a:t>
                      </a:r>
                    </a:p>
                  </a:txBody>
                  <a:tcPr marL="68580" marR="68580" marT="0" marB="0"/>
                </a:tc>
                <a:tc>
                  <a:txBody>
                    <a:bodyPr/>
                    <a:lstStyle/>
                    <a:p>
                      <a:pPr algn="just">
                        <a:lnSpc>
                          <a:spcPct val="150000"/>
                        </a:lnSpc>
                        <a:spcAft>
                          <a:spcPts val="800"/>
                        </a:spcAft>
                        <a:tabLst>
                          <a:tab pos="4000500" algn="l"/>
                          <a:tab pos="4381500" algn="l"/>
                        </a:tabLst>
                      </a:pPr>
                      <a:r>
                        <a:rPr lang="en-GB" sz="1200" dirty="0">
                          <a:solidFill>
                            <a:srgbClr val="000000"/>
                          </a:solidFill>
                          <a:effectLst/>
                          <a:latin typeface="+mn-lt"/>
                          <a:ea typeface="Calibri" panose="020F0502020204030204" pitchFamily="34" charset="0"/>
                          <a:cs typeface="Times New Roman" panose="02020603050405020304" pitchFamily="18" charset="0"/>
                        </a:rPr>
                        <a:t>L</a:t>
                      </a:r>
                    </a:p>
                  </a:txBody>
                  <a:tcPr marL="68580" marR="68580" marT="0" marB="0"/>
                </a:tc>
                <a:tc>
                  <a:txBody>
                    <a:bodyPr/>
                    <a:lstStyle/>
                    <a:p>
                      <a:pPr algn="just">
                        <a:lnSpc>
                          <a:spcPct val="150000"/>
                        </a:lnSpc>
                        <a:spcAft>
                          <a:spcPts val="800"/>
                        </a:spcAft>
                        <a:tabLst>
                          <a:tab pos="4000500" algn="l"/>
                          <a:tab pos="4381500" algn="l"/>
                        </a:tabLst>
                      </a:pPr>
                      <a:r>
                        <a:rPr lang="en-GB" sz="1200" dirty="0">
                          <a:solidFill>
                            <a:srgbClr val="000000"/>
                          </a:solidFill>
                          <a:effectLst/>
                          <a:latin typeface="+mn-lt"/>
                          <a:ea typeface="Calibri" panose="020F0502020204030204" pitchFamily="34" charset="0"/>
                          <a:cs typeface="Times New Roman" panose="02020603050405020304" pitchFamily="18" charset="0"/>
                        </a:rPr>
                        <a:t>27.631m</a:t>
                      </a:r>
                    </a:p>
                  </a:txBody>
                  <a:tcPr marL="68580" marR="68580" marT="0" marB="0"/>
                </a:tc>
                <a:extLst>
                  <a:ext uri="{0D108BD9-81ED-4DB2-BD59-A6C34878D82A}">
                    <a16:rowId xmlns:a16="http://schemas.microsoft.com/office/drawing/2014/main" val="3630093171"/>
                  </a:ext>
                </a:extLst>
              </a:tr>
            </a:tbl>
          </a:graphicData>
        </a:graphic>
      </p:graphicFrame>
      <p:sp>
        <p:nvSpPr>
          <p:cNvPr id="3" name="TextBox 2">
            <a:extLst>
              <a:ext uri="{FF2B5EF4-FFF2-40B4-BE49-F238E27FC236}">
                <a16:creationId xmlns:a16="http://schemas.microsoft.com/office/drawing/2014/main" id="{8DF67E06-EB2C-4DCE-54F2-B1405402C8BC}"/>
              </a:ext>
            </a:extLst>
          </p:cNvPr>
          <p:cNvSpPr txBox="1"/>
          <p:nvPr/>
        </p:nvSpPr>
        <p:spPr>
          <a:xfrm>
            <a:off x="5436096" y="4869160"/>
            <a:ext cx="1512168" cy="105567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it-IT" altLang="it-IT" sz="1100" b="1" i="0" u="none" strike="noStrike" kern="1200" cap="none" spc="0" normalizeH="0" baseline="0" noProof="0" dirty="0" err="1">
                <a:ln>
                  <a:noFill/>
                </a:ln>
                <a:solidFill>
                  <a:srgbClr val="000000"/>
                </a:solidFill>
                <a:effectLst/>
                <a:uLnTx/>
                <a:uFillTx/>
                <a:latin typeface="Arial"/>
                <a:ea typeface="ＭＳ Ｐゴシック"/>
                <a:cs typeface="+mn-cs"/>
              </a:rPr>
              <a:t>Material</a:t>
            </a:r>
            <a:r>
              <a:rPr kumimoji="0" lang="it-IT" altLang="it-IT" sz="1100" b="1" i="0" u="none" strike="noStrike" kern="1200" cap="none" spc="0" normalizeH="0" baseline="0" noProof="0" dirty="0">
                <a:ln>
                  <a:noFill/>
                </a:ln>
                <a:solidFill>
                  <a:srgbClr val="000000"/>
                </a:solidFill>
                <a:effectLst/>
                <a:uLnTx/>
                <a:uFillTx/>
                <a:latin typeface="Arial"/>
                <a:ea typeface="ＭＳ Ｐゴシック"/>
                <a:cs typeface="+mn-cs"/>
              </a:rPr>
              <a:t> of parachute : </a:t>
            </a:r>
            <a:r>
              <a:rPr kumimoji="0" lang="it-IT" altLang="it-IT" sz="1100" b="0" i="0" u="none" strike="noStrike" kern="1200" cap="none" spc="0" normalizeH="0" baseline="0" noProof="0" dirty="0">
                <a:ln>
                  <a:noFill/>
                </a:ln>
                <a:solidFill>
                  <a:srgbClr val="000000"/>
                </a:solidFill>
                <a:effectLst/>
                <a:uLnTx/>
                <a:uFillTx/>
                <a:latin typeface="Arial"/>
                <a:ea typeface="ＭＳ Ｐゴシック"/>
                <a:cs typeface="+mn-cs"/>
              </a:rPr>
              <a:t>DGB </a:t>
            </a:r>
            <a:r>
              <a:rPr kumimoji="0" lang="it-IT" altLang="it-IT" sz="1100" b="0" i="0" u="none" strike="noStrike" kern="1200" cap="none" spc="0" normalizeH="0" baseline="0" noProof="0" dirty="0" err="1">
                <a:ln>
                  <a:noFill/>
                </a:ln>
                <a:solidFill>
                  <a:srgbClr val="000000"/>
                </a:solidFill>
                <a:effectLst/>
                <a:uLnTx/>
                <a:uFillTx/>
                <a:latin typeface="Arial"/>
                <a:ea typeface="ＭＳ Ｐゴシック"/>
                <a:cs typeface="+mn-cs"/>
              </a:rPr>
              <a:t>woven</a:t>
            </a:r>
            <a:r>
              <a:rPr kumimoji="0" lang="it-IT" altLang="it-IT" sz="1100" b="0" i="0" u="none" strike="noStrike" kern="1200" cap="none" spc="0" normalizeH="0" baseline="0" noProof="0" dirty="0">
                <a:ln>
                  <a:noFill/>
                </a:ln>
                <a:solidFill>
                  <a:srgbClr val="000000"/>
                </a:solidFill>
                <a:effectLst/>
                <a:uLnTx/>
                <a:uFillTx/>
                <a:latin typeface="Arial"/>
                <a:ea typeface="ＭＳ Ｐゴシック"/>
                <a:cs typeface="+mn-cs"/>
              </a:rPr>
              <a:t> with nylon </a:t>
            </a:r>
            <a:r>
              <a:rPr kumimoji="0" lang="it-IT" altLang="it-IT" sz="1100" b="0" i="0" u="none" strike="noStrike" kern="1200" cap="none" spc="0" normalizeH="0" baseline="0" noProof="0" dirty="0" err="1">
                <a:ln>
                  <a:noFill/>
                </a:ln>
                <a:solidFill>
                  <a:srgbClr val="000000"/>
                </a:solidFill>
                <a:effectLst/>
                <a:uLnTx/>
                <a:uFillTx/>
                <a:latin typeface="Arial"/>
                <a:ea typeface="ＭＳ Ｐゴシック"/>
                <a:cs typeface="+mn-cs"/>
              </a:rPr>
              <a:t>fiber</a:t>
            </a:r>
            <a:endParaRPr kumimoji="0" lang="it-IT" altLang="it-IT" sz="1100" b="0" i="0" u="none" strike="noStrike" kern="1200" cap="none" spc="0" normalizeH="0" baseline="0" noProof="0" dirty="0">
              <a:ln>
                <a:noFill/>
              </a:ln>
              <a:solidFill>
                <a:srgbClr val="000000"/>
              </a:solidFill>
              <a:effectLst/>
              <a:uLnTx/>
              <a:uFillTx/>
              <a:latin typeface="Arial"/>
              <a:ea typeface="ＭＳ Ｐゴシック"/>
              <a:cs typeface="+mn-cs"/>
            </a:endParaRPr>
          </a:p>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it-IT" altLang="it-IT" sz="800" b="0" i="0" u="none" strike="noStrike" kern="1200" cap="none" spc="0" normalizeH="0" baseline="0" noProof="0" dirty="0">
                <a:ln>
                  <a:noFill/>
                </a:ln>
                <a:solidFill>
                  <a:srgbClr val="822433"/>
                </a:solidFill>
                <a:effectLst/>
                <a:uLnTx/>
                <a:uFillTx/>
                <a:latin typeface="Arial"/>
                <a:ea typeface="ＭＳ Ｐゴシック"/>
                <a:cs typeface="+mn-cs"/>
              </a:rPr>
              <a:t> </a:t>
            </a:r>
          </a:p>
          <a:p>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6991-B491-4EE0-E0BD-FB7A0E05EDC1}"/>
              </a:ext>
            </a:extLst>
          </p:cNvPr>
          <p:cNvSpPr>
            <a:spLocks noGrp="1"/>
          </p:cNvSpPr>
          <p:nvPr>
            <p:ph type="title"/>
          </p:nvPr>
        </p:nvSpPr>
        <p:spPr>
          <a:xfrm>
            <a:off x="0" y="72253"/>
            <a:ext cx="8548048" cy="495056"/>
          </a:xfrm>
        </p:spPr>
        <p:txBody>
          <a:bodyPr/>
          <a:lstStyle/>
          <a:p>
            <a:r>
              <a:rPr lang="en-GB" sz="1800" b="1" dirty="0">
                <a:solidFill>
                  <a:schemeClr val="tx1"/>
                </a:solidFill>
                <a:effectLst/>
                <a:ea typeface="Calibri" panose="020F0502020204030204" pitchFamily="34" charset="0"/>
                <a:cs typeface="Times New Roman" panose="02020603050405020304" pitchFamily="18" charset="0"/>
              </a:rPr>
              <a:t>THE FAILURE DUE TO AREAL OSCILLATIONS</a:t>
            </a:r>
            <a:br>
              <a:rPr lang="it-IT" altLang="it-IT" sz="1200" b="1" dirty="0">
                <a:solidFill>
                  <a:schemeClr val="tx1"/>
                </a:solidFill>
              </a:rPr>
            </a:br>
            <a:endParaRPr lang="en-GB" sz="1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9D7847-C299-7DE6-43D1-0448C4D30BF2}"/>
                  </a:ext>
                </a:extLst>
              </p:cNvPr>
              <p:cNvSpPr>
                <a:spLocks noGrp="1"/>
              </p:cNvSpPr>
              <p:nvPr>
                <p:ph idx="1"/>
              </p:nvPr>
            </p:nvSpPr>
            <p:spPr>
              <a:xfrm>
                <a:off x="0" y="476672"/>
                <a:ext cx="9144000" cy="5439224"/>
              </a:xfrm>
            </p:spPr>
            <p:txBody>
              <a:bodyPr/>
              <a:lstStyle/>
              <a:p>
                <a:pPr marL="0" indent="0">
                  <a:buNone/>
                </a:pPr>
                <a:r>
                  <a:rPr lang="en-GB" sz="1500" dirty="0">
                    <a:solidFill>
                      <a:srgbClr val="000000"/>
                    </a:solidFill>
                  </a:rPr>
                  <a:t>The highly non-linear problem observed in wind tunnel tests of DGB parachute in supersonic region of Mach number at 2.0,2.2,2.5 for a 0.8m DGB parachute of EXOMARS 2016 </a:t>
                </a:r>
                <a:r>
                  <a:rPr lang="en-GB" sz="1500" dirty="0"/>
                  <a:t>to be the result of interactions between the capsule shockwave and the parachute canopy and lines</a:t>
                </a:r>
                <a:r>
                  <a:rPr lang="en-GB" sz="1500" dirty="0">
                    <a:solidFill>
                      <a:srgbClr val="000000"/>
                    </a:solidFill>
                  </a:rPr>
                  <a:t>.</a:t>
                </a:r>
                <a:r>
                  <a:rPr lang="en-GB" sz="1500" dirty="0">
                    <a:solidFill>
                      <a:srgbClr val="000000"/>
                    </a:solidFill>
                    <a:latin typeface="+mj-lt"/>
                  </a:rPr>
                  <a:t> </a:t>
                </a:r>
              </a:p>
              <a:p>
                <a:pPr marL="0" indent="0">
                  <a:buNone/>
                </a:pPr>
                <a:r>
                  <a:rPr lang="en-GB" sz="1500" dirty="0">
                    <a:latin typeface="+mj-lt"/>
                  </a:rPr>
                  <a:t>		</a:t>
                </a:r>
              </a:p>
              <a:p>
                <a:pPr marL="0" indent="0">
                  <a:buNone/>
                </a:pPr>
                <a:r>
                  <a:rPr lang="en-GB" sz="1500" dirty="0">
                    <a:latin typeface="+mj-lt"/>
                  </a:rPr>
                  <a:t>				</a:t>
                </a:r>
              </a:p>
              <a:p>
                <a:pPr marL="0" indent="0">
                  <a:buNone/>
                </a:pPr>
                <a:endParaRPr lang="en-GB" sz="1500" dirty="0">
                  <a:latin typeface="+mj-lt"/>
                </a:endParaRPr>
              </a:p>
              <a:p>
                <a:pPr marL="0" indent="0">
                  <a:buNone/>
                </a:pPr>
                <a:endParaRPr lang="en-GB" sz="1500" dirty="0">
                  <a:latin typeface="+mj-lt"/>
                </a:endParaRPr>
              </a:p>
              <a:p>
                <a:pPr marL="0" indent="0">
                  <a:buNone/>
                </a:pPr>
                <a:endParaRPr lang="en-GB" sz="1500" dirty="0"/>
              </a:p>
              <a:p>
                <a:pPr marL="0" indent="0">
                  <a:buNone/>
                </a:pPr>
                <a:endParaRPr lang="en-GB" sz="1500" dirty="0">
                  <a:solidFill>
                    <a:srgbClr val="000000"/>
                  </a:solidFill>
                </a:endParaRPr>
              </a:p>
              <a:p>
                <a:pPr marL="0" indent="0">
                  <a:buNone/>
                </a:pPr>
                <a:endParaRPr lang="en-GB" sz="1500" dirty="0"/>
              </a:p>
              <a:p>
                <a:pPr marL="0" indent="0">
                  <a:buNone/>
                </a:pPr>
                <a:endParaRPr lang="en-GB" sz="1500" dirty="0"/>
              </a:p>
              <a:p>
                <a:pPr marL="0" indent="0">
                  <a:buNone/>
                </a:pPr>
                <a:r>
                  <a:rPr lang="en-GB" sz="1500" dirty="0"/>
                  <a:t>Simple Rigid Body transverse Inertia Moment</a:t>
                </a:r>
              </a:p>
              <a:p>
                <a:pPr marL="0" indent="0">
                  <a:buNone/>
                </a:pPr>
                <a:r>
                  <a:rPr lang="en-GB" sz="1500" dirty="0"/>
                  <a:t> </a:t>
                </a:r>
                <a:r>
                  <a:rPr lang="en-GB" sz="1500" b="1" dirty="0">
                    <a:solidFill>
                      <a:srgbClr val="000000"/>
                    </a:solidFill>
                  </a:rPr>
                  <a:t>(</a:t>
                </a:r>
                <a14:m>
                  <m:oMath xmlns:m="http://schemas.openxmlformats.org/officeDocument/2006/math">
                    <m:sSub>
                      <m:sSubPr>
                        <m:ctrlPr>
                          <a:rPr lang="en-GB" sz="1500" b="1" i="1" smtClean="0">
                            <a:solidFill>
                              <a:srgbClr val="000000"/>
                            </a:solidFill>
                            <a:latin typeface="Cambria Math" panose="02040503050406030204" pitchFamily="18" charset="0"/>
                          </a:rPr>
                        </m:ctrlPr>
                      </m:sSubPr>
                      <m:e>
                        <m:r>
                          <a:rPr lang="en-GB" sz="1500" b="1" i="1" smtClean="0">
                            <a:solidFill>
                              <a:srgbClr val="000000"/>
                            </a:solidFill>
                            <a:latin typeface="Cambria Math" panose="02040503050406030204" pitchFamily="18" charset="0"/>
                          </a:rPr>
                          <m:t>𝑰</m:t>
                        </m:r>
                      </m:e>
                      <m:sub>
                        <m:r>
                          <a:rPr lang="en-GB" sz="1500" b="1" i="1" smtClean="0">
                            <a:solidFill>
                              <a:srgbClr val="000000"/>
                            </a:solidFill>
                            <a:latin typeface="Cambria Math" panose="02040503050406030204" pitchFamily="18" charset="0"/>
                          </a:rPr>
                          <m:t>𝒚</m:t>
                        </m:r>
                      </m:sub>
                    </m:sSub>
                  </m:oMath>
                </a14:m>
                <a:r>
                  <a:rPr lang="en-GB" sz="1500" b="1" dirty="0">
                    <a:solidFill>
                      <a:srgbClr val="000000"/>
                    </a:solidFill>
                  </a:rPr>
                  <a:t>) = 5760kg/m^3 </a:t>
                </a:r>
              </a:p>
              <a:p>
                <a:pPr marL="0" indent="0">
                  <a:buNone/>
                </a:pPr>
                <a:r>
                  <a:rPr lang="en-GB" sz="1500" dirty="0"/>
                  <a:t>From the attitude reconstruction, the anomalous kick of the yaw angular rate occurs at the interval of time ΔT starting from 1.5s and ending with 2.0s. The corresponding variation ΔΩy of yaw angular rate is about 180deg/s: </a:t>
                </a:r>
              </a:p>
              <a:p>
                <a:pPr marL="0" indent="0">
                  <a:buNone/>
                </a:pPr>
                <a:r>
                  <a:rPr lang="en-GB" sz="1500" b="1" dirty="0"/>
                  <a:t>                     ∆𝛺𝑦 = 180𝑑𝑒𝑔/𝑠 = 𝜋 𝑟𝑎𝑑/𝑠  </a:t>
                </a:r>
              </a:p>
              <a:p>
                <a:pPr marL="0" indent="0">
                  <a:buNone/>
                </a:pPr>
                <a:r>
                  <a:rPr lang="en-GB" sz="1500" dirty="0"/>
                  <a:t>The variation is </a:t>
                </a:r>
                <a14:m>
                  <m:oMath xmlns:m="http://schemas.openxmlformats.org/officeDocument/2006/math">
                    <m:f>
                      <m:fPr>
                        <m:ctrlPr>
                          <a:rPr lang="en-GB" sz="1500" b="1" i="1" smtClean="0">
                            <a:latin typeface="Cambria Math" panose="02040503050406030204" pitchFamily="18" charset="0"/>
                          </a:rPr>
                        </m:ctrlPr>
                      </m:fPr>
                      <m:num>
                        <m:sSub>
                          <m:sSubPr>
                            <m:ctrlPr>
                              <a:rPr lang="en-GB" sz="1500" b="1" i="1" smtClean="0">
                                <a:latin typeface="Cambria Math" panose="02040503050406030204" pitchFamily="18" charset="0"/>
                              </a:rPr>
                            </m:ctrlPr>
                          </m:sSubPr>
                          <m:e>
                            <m:r>
                              <a:rPr lang="el-GR" sz="1500" b="1" i="1" smtClean="0">
                                <a:latin typeface="Cambria Math" panose="02040503050406030204" pitchFamily="18" charset="0"/>
                                <a:ea typeface="Cambria Math" panose="02040503050406030204" pitchFamily="18" charset="0"/>
                              </a:rPr>
                              <m:t>𝜟𝜴</m:t>
                            </m:r>
                          </m:e>
                          <m:sub>
                            <m:r>
                              <a:rPr lang="en-GB" sz="1500" b="1" i="1" smtClean="0">
                                <a:latin typeface="Cambria Math" panose="02040503050406030204" pitchFamily="18" charset="0"/>
                              </a:rPr>
                              <m:t>𝒚</m:t>
                            </m:r>
                          </m:sub>
                        </m:sSub>
                      </m:num>
                      <m:den>
                        <m:r>
                          <a:rPr lang="el-GR" sz="1500" b="1" i="1" smtClean="0">
                            <a:latin typeface="Cambria Math" panose="02040503050406030204" pitchFamily="18" charset="0"/>
                            <a:ea typeface="Cambria Math" panose="02040503050406030204" pitchFamily="18" charset="0"/>
                          </a:rPr>
                          <m:t>𝜟</m:t>
                        </m:r>
                        <m:r>
                          <a:rPr lang="en-GB" sz="1500" b="1" i="1" smtClean="0">
                            <a:latin typeface="Cambria Math" panose="02040503050406030204" pitchFamily="18" charset="0"/>
                            <a:ea typeface="Cambria Math" panose="02040503050406030204" pitchFamily="18" charset="0"/>
                          </a:rPr>
                          <m:t>𝑻</m:t>
                        </m:r>
                      </m:den>
                    </m:f>
                  </m:oMath>
                </a14:m>
                <a:r>
                  <a:rPr lang="en-GB" sz="1500" b="1" dirty="0"/>
                  <a:t> = 2</a:t>
                </a:r>
                <a:r>
                  <a:rPr lang="el-GR" sz="1500" b="1" dirty="0"/>
                  <a:t>π</a:t>
                </a:r>
                <a:r>
                  <a:rPr lang="en-GB" sz="1500" b="1" dirty="0"/>
                  <a:t> rad/s^2 </a:t>
                </a:r>
              </a:p>
              <a:p>
                <a:pPr marL="0" indent="0">
                  <a:buNone/>
                </a:pPr>
                <a:endParaRPr lang="en-GB" sz="1400" b="1" dirty="0">
                  <a:solidFill>
                    <a:srgbClr val="000000"/>
                  </a:solidFill>
                </a:endParaRPr>
              </a:p>
              <a:p>
                <a:endParaRPr lang="en-GB" dirty="0"/>
              </a:p>
            </p:txBody>
          </p:sp>
        </mc:Choice>
        <mc:Fallback xmlns="">
          <p:sp>
            <p:nvSpPr>
              <p:cNvPr id="3" name="Content Placeholder 2">
                <a:extLst>
                  <a:ext uri="{FF2B5EF4-FFF2-40B4-BE49-F238E27FC236}">
                    <a16:creationId xmlns:a16="http://schemas.microsoft.com/office/drawing/2014/main" id="{099D7847-C299-7DE6-43D1-0448C4D30BF2}"/>
                  </a:ext>
                </a:extLst>
              </p:cNvPr>
              <p:cNvSpPr>
                <a:spLocks noGrp="1" noRot="1" noChangeAspect="1" noMove="1" noResize="1" noEditPoints="1" noAdjustHandles="1" noChangeArrowheads="1" noChangeShapeType="1" noTextEdit="1"/>
              </p:cNvSpPr>
              <p:nvPr>
                <p:ph idx="1"/>
              </p:nvPr>
            </p:nvSpPr>
            <p:spPr>
              <a:xfrm>
                <a:off x="0" y="476672"/>
                <a:ext cx="9144000" cy="5439224"/>
              </a:xfrm>
              <a:blipFill>
                <a:blip r:embed="rId2"/>
                <a:stretch>
                  <a:fillRect l="-267" t="-224"/>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FD0615BB-41F8-E40C-4665-FD6DCBD6C035}"/>
              </a:ext>
            </a:extLst>
          </p:cNvPr>
          <p:cNvSpPr>
            <a:spLocks noGrp="1"/>
          </p:cNvSpPr>
          <p:nvPr>
            <p:ph type="dt" sz="half" idx="10"/>
          </p:nvPr>
        </p:nvSpPr>
        <p:spPr/>
        <p:txBody>
          <a:bodyPr/>
          <a:lstStyle/>
          <a:p>
            <a:pPr>
              <a:defRPr/>
            </a:pPr>
            <a:fld id="{50DBD96E-BA16-4110-89CA-FD4B7FDD4167}" type="datetime1">
              <a:rPr lang="it-IT" altLang="it-IT" smtClean="0"/>
              <a:pPr>
                <a:defRPr/>
              </a:pPr>
              <a:t>25/01/2023</a:t>
            </a:fld>
            <a:endParaRPr lang="it-IT" altLang="it-IT"/>
          </a:p>
        </p:txBody>
      </p:sp>
      <p:sp>
        <p:nvSpPr>
          <p:cNvPr id="5" name="Footer Placeholder 4">
            <a:extLst>
              <a:ext uri="{FF2B5EF4-FFF2-40B4-BE49-F238E27FC236}">
                <a16:creationId xmlns:a16="http://schemas.microsoft.com/office/drawing/2014/main" id="{8324F421-25CE-A837-6717-730ADFAC9615}"/>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6" name="Slide Number Placeholder 5">
            <a:extLst>
              <a:ext uri="{FF2B5EF4-FFF2-40B4-BE49-F238E27FC236}">
                <a16:creationId xmlns:a16="http://schemas.microsoft.com/office/drawing/2014/main" id="{A5AB4C9B-EAD8-56F2-2394-3DB00C2DC331}"/>
              </a:ext>
            </a:extLst>
          </p:cNvPr>
          <p:cNvSpPr>
            <a:spLocks noGrp="1"/>
          </p:cNvSpPr>
          <p:nvPr>
            <p:ph type="sldNum" sz="quarter" idx="12"/>
          </p:nvPr>
        </p:nvSpPr>
        <p:spPr/>
        <p:txBody>
          <a:bodyPr/>
          <a:lstStyle/>
          <a:p>
            <a:pPr>
              <a:defRPr/>
            </a:pPr>
            <a:r>
              <a:rPr lang="it-IT" altLang="it-IT"/>
              <a:t>Pagina </a:t>
            </a:r>
            <a:fld id="{8E92215F-D910-4F58-A09D-2FD03640EDF3}" type="slidenum">
              <a:rPr lang="it-IT" altLang="it-IT" smtClean="0"/>
              <a:pPr>
                <a:defRPr/>
              </a:pPr>
              <a:t>5</a:t>
            </a:fld>
            <a:endParaRPr lang="it-IT" altLang="it-IT"/>
          </a:p>
        </p:txBody>
      </p:sp>
      <p:sp>
        <p:nvSpPr>
          <p:cNvPr id="12" name="Rectangle 11">
            <a:extLst>
              <a:ext uri="{FF2B5EF4-FFF2-40B4-BE49-F238E27FC236}">
                <a16:creationId xmlns:a16="http://schemas.microsoft.com/office/drawing/2014/main" id="{1B5CC3D1-94D2-FC0B-6F2F-1FEE4EFF2662}"/>
              </a:ext>
            </a:extLst>
          </p:cNvPr>
          <p:cNvSpPr/>
          <p:nvPr/>
        </p:nvSpPr>
        <p:spPr bwMode="auto">
          <a:xfrm>
            <a:off x="5148064" y="1332299"/>
            <a:ext cx="3096344" cy="1088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pic>
        <p:nvPicPr>
          <p:cNvPr id="7" name="Picture 6">
            <a:extLst>
              <a:ext uri="{FF2B5EF4-FFF2-40B4-BE49-F238E27FC236}">
                <a16:creationId xmlns:a16="http://schemas.microsoft.com/office/drawing/2014/main" id="{A6BCF879-BDEA-936A-AD41-071159BFFE90}"/>
              </a:ext>
            </a:extLst>
          </p:cNvPr>
          <p:cNvPicPr>
            <a:picLocks noChangeAspect="1"/>
          </p:cNvPicPr>
          <p:nvPr/>
        </p:nvPicPr>
        <p:blipFill rotWithShape="1">
          <a:blip r:embed="rId3"/>
          <a:srcRect l="2732" t="11452" r="67383" b="2652"/>
          <a:stretch/>
        </p:blipFill>
        <p:spPr>
          <a:xfrm>
            <a:off x="1169581" y="1412776"/>
            <a:ext cx="1611719" cy="1482823"/>
          </a:xfrm>
          <a:prstGeom prst="rect">
            <a:avLst/>
          </a:prstGeom>
        </p:spPr>
      </p:pic>
      <p:pic>
        <p:nvPicPr>
          <p:cNvPr id="8" name="Picture 7">
            <a:extLst>
              <a:ext uri="{FF2B5EF4-FFF2-40B4-BE49-F238E27FC236}">
                <a16:creationId xmlns:a16="http://schemas.microsoft.com/office/drawing/2014/main" id="{9CFCA655-E6E8-485F-D30D-4CDE4CA2C242}"/>
              </a:ext>
            </a:extLst>
          </p:cNvPr>
          <p:cNvPicPr>
            <a:picLocks noChangeAspect="1"/>
          </p:cNvPicPr>
          <p:nvPr/>
        </p:nvPicPr>
        <p:blipFill rotWithShape="1">
          <a:blip r:embed="rId3"/>
          <a:srcRect l="35023" t="11452" r="34875" b="2652"/>
          <a:stretch/>
        </p:blipFill>
        <p:spPr>
          <a:xfrm>
            <a:off x="3468164" y="1393656"/>
            <a:ext cx="1611719" cy="1529244"/>
          </a:xfrm>
          <a:prstGeom prst="rect">
            <a:avLst/>
          </a:prstGeom>
        </p:spPr>
      </p:pic>
      <p:pic>
        <p:nvPicPr>
          <p:cNvPr id="10" name="Picture 9">
            <a:extLst>
              <a:ext uri="{FF2B5EF4-FFF2-40B4-BE49-F238E27FC236}">
                <a16:creationId xmlns:a16="http://schemas.microsoft.com/office/drawing/2014/main" id="{7E2153A0-A099-F84E-E505-0E90A376A613}"/>
              </a:ext>
            </a:extLst>
          </p:cNvPr>
          <p:cNvPicPr>
            <a:picLocks noChangeAspect="1"/>
          </p:cNvPicPr>
          <p:nvPr/>
        </p:nvPicPr>
        <p:blipFill rotWithShape="1">
          <a:blip r:embed="rId3"/>
          <a:srcRect l="69416" t="11361" r="5032" b="2743"/>
          <a:stretch/>
        </p:blipFill>
        <p:spPr>
          <a:xfrm>
            <a:off x="5798292" y="1393656"/>
            <a:ext cx="1611719" cy="1529244"/>
          </a:xfrm>
          <a:prstGeom prst="rect">
            <a:avLst/>
          </a:prstGeom>
        </p:spPr>
      </p:pic>
      <p:sp>
        <p:nvSpPr>
          <p:cNvPr id="11" name="TextBox 10">
            <a:extLst>
              <a:ext uri="{FF2B5EF4-FFF2-40B4-BE49-F238E27FC236}">
                <a16:creationId xmlns:a16="http://schemas.microsoft.com/office/drawing/2014/main" id="{0BB6A4B2-C8A7-074F-B46F-4F91C841130A}"/>
              </a:ext>
            </a:extLst>
          </p:cNvPr>
          <p:cNvSpPr txBox="1"/>
          <p:nvPr/>
        </p:nvSpPr>
        <p:spPr>
          <a:xfrm>
            <a:off x="1575454" y="2978972"/>
            <a:ext cx="734496" cy="415498"/>
          </a:xfrm>
          <a:prstGeom prst="rect">
            <a:avLst/>
          </a:prstGeom>
          <a:noFill/>
        </p:spPr>
        <p:txBody>
          <a:bodyPr wrap="none" rtlCol="0">
            <a:spAutoFit/>
          </a:bodyPr>
          <a:lstStyle/>
          <a:p>
            <a:r>
              <a:rPr lang="en-GB" sz="900" dirty="0">
                <a:solidFill>
                  <a:srgbClr val="000000"/>
                </a:solidFill>
              </a:rPr>
              <a:t> </a:t>
            </a:r>
            <a:r>
              <a:rPr lang="en-GB" sz="1200" b="1" dirty="0">
                <a:solidFill>
                  <a:srgbClr val="000000"/>
                </a:solidFill>
              </a:rPr>
              <a:t>M = 2.0</a:t>
            </a:r>
          </a:p>
          <a:p>
            <a:endParaRPr lang="en-GB" dirty="0"/>
          </a:p>
        </p:txBody>
      </p:sp>
      <p:sp>
        <p:nvSpPr>
          <p:cNvPr id="14" name="TextBox 13">
            <a:extLst>
              <a:ext uri="{FF2B5EF4-FFF2-40B4-BE49-F238E27FC236}">
                <a16:creationId xmlns:a16="http://schemas.microsoft.com/office/drawing/2014/main" id="{DDF6F997-1010-00D5-A2C8-F63F642D9A94}"/>
              </a:ext>
            </a:extLst>
          </p:cNvPr>
          <p:cNvSpPr txBox="1"/>
          <p:nvPr/>
        </p:nvSpPr>
        <p:spPr>
          <a:xfrm>
            <a:off x="3885404" y="3053364"/>
            <a:ext cx="686596" cy="261610"/>
          </a:xfrm>
          <a:prstGeom prst="rect">
            <a:avLst/>
          </a:prstGeom>
          <a:noFill/>
        </p:spPr>
        <p:txBody>
          <a:bodyPr wrap="square">
            <a:spAutoFit/>
          </a:bodyPr>
          <a:lstStyle/>
          <a:p>
            <a:pPr marL="0" indent="0">
              <a:buNone/>
            </a:pPr>
            <a:r>
              <a:rPr lang="en-GB" sz="1100" b="1" dirty="0">
                <a:solidFill>
                  <a:srgbClr val="000000"/>
                </a:solidFill>
              </a:rPr>
              <a:t>M = 2.2</a:t>
            </a:r>
            <a:endParaRPr lang="en-GB" sz="1050" b="1" dirty="0">
              <a:solidFill>
                <a:srgbClr val="000000"/>
              </a:solidFill>
            </a:endParaRPr>
          </a:p>
        </p:txBody>
      </p:sp>
      <p:sp>
        <p:nvSpPr>
          <p:cNvPr id="16" name="TextBox 15">
            <a:extLst>
              <a:ext uri="{FF2B5EF4-FFF2-40B4-BE49-F238E27FC236}">
                <a16:creationId xmlns:a16="http://schemas.microsoft.com/office/drawing/2014/main" id="{FF2B3D3A-29BC-3924-CB20-D34679DF7DE4}"/>
              </a:ext>
            </a:extLst>
          </p:cNvPr>
          <p:cNvSpPr txBox="1"/>
          <p:nvPr/>
        </p:nvSpPr>
        <p:spPr>
          <a:xfrm>
            <a:off x="6129045" y="3022999"/>
            <a:ext cx="848309" cy="261610"/>
          </a:xfrm>
          <a:prstGeom prst="rect">
            <a:avLst/>
          </a:prstGeom>
          <a:noFill/>
        </p:spPr>
        <p:txBody>
          <a:bodyPr wrap="square" rtlCol="0">
            <a:spAutoFit/>
          </a:bodyPr>
          <a:lstStyle/>
          <a:p>
            <a:r>
              <a:rPr lang="en-GB" sz="1100" b="1" dirty="0">
                <a:solidFill>
                  <a:srgbClr val="000000"/>
                </a:solidFill>
              </a:rPr>
              <a:t>   M = 2.5</a:t>
            </a:r>
            <a:endParaRPr lang="en-GB" b="1" dirty="0">
              <a:solidFill>
                <a:srgbClr val="000000"/>
              </a:solidFill>
            </a:endParaRPr>
          </a:p>
        </p:txBody>
      </p:sp>
    </p:spTree>
    <p:extLst>
      <p:ext uri="{BB962C8B-B14F-4D97-AF65-F5344CB8AC3E}">
        <p14:creationId xmlns:p14="http://schemas.microsoft.com/office/powerpoint/2010/main" val="409505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BD62D0-CD2D-041B-49AE-D0CAB6B331F1}"/>
                  </a:ext>
                </a:extLst>
              </p:cNvPr>
              <p:cNvSpPr>
                <a:spLocks noGrp="1"/>
              </p:cNvSpPr>
              <p:nvPr>
                <p:ph idx="1"/>
              </p:nvPr>
            </p:nvSpPr>
            <p:spPr>
              <a:xfrm>
                <a:off x="1" y="254001"/>
                <a:ext cx="9144000" cy="5554588"/>
              </a:xfrm>
            </p:spPr>
            <p:txBody>
              <a:bodyPr/>
              <a:lstStyle/>
              <a:p>
                <a:pPr marL="0" indent="0">
                  <a:buNone/>
                </a:pPr>
                <a:endParaRPr lang="en-GB" sz="1400" b="1" dirty="0"/>
              </a:p>
              <a:p>
                <a:pPr marL="0" indent="0">
                  <a:buNone/>
                </a:pPr>
                <a:r>
                  <a:rPr lang="en-GB" sz="1800" dirty="0"/>
                  <a:t>The torque on the system in yaw component </a:t>
                </a:r>
                <a14:m>
                  <m:oMath xmlns:m="http://schemas.openxmlformats.org/officeDocument/2006/math">
                    <m:sSub>
                      <m:sSubPr>
                        <m:ctrlPr>
                          <a:rPr lang="en-GB" sz="1800" b="1" i="1" dirty="0" smtClean="0">
                            <a:solidFill>
                              <a:srgbClr val="836967"/>
                            </a:solidFill>
                            <a:latin typeface="Cambria Math" panose="02040503050406030204" pitchFamily="18" charset="0"/>
                          </a:rPr>
                        </m:ctrlPr>
                      </m:sSubPr>
                      <m:e>
                        <m:r>
                          <a:rPr lang="en-GB" sz="1800" b="1" i="1" dirty="0" smtClean="0">
                            <a:latin typeface="Cambria Math" panose="02040503050406030204" pitchFamily="18" charset="0"/>
                          </a:rPr>
                          <m:t>𝑴</m:t>
                        </m:r>
                      </m:e>
                      <m:sub>
                        <m:r>
                          <a:rPr lang="en-GB" sz="1800" b="1" i="1" dirty="0" smtClean="0">
                            <a:latin typeface="Cambria Math" panose="02040503050406030204" pitchFamily="18" charset="0"/>
                          </a:rPr>
                          <m:t>𝒌𝒊𝒄𝒌</m:t>
                        </m:r>
                      </m:sub>
                    </m:sSub>
                    <m:r>
                      <a:rPr lang="en-GB" sz="1800" b="1" i="0" dirty="0" smtClean="0">
                        <a:latin typeface="Cambria Math" panose="02040503050406030204" pitchFamily="18" charset="0"/>
                      </a:rPr>
                      <m:t>=</m:t>
                    </m:r>
                  </m:oMath>
                </a14:m>
                <a:r>
                  <a:rPr lang="en-GB" sz="1800" b="1" dirty="0"/>
                  <a:t> </a:t>
                </a:r>
                <a14:m>
                  <m:oMath xmlns:m="http://schemas.openxmlformats.org/officeDocument/2006/math">
                    <m:f>
                      <m:fPr>
                        <m:ctrlPr>
                          <a:rPr lang="en-GB" sz="1800" b="1" i="1">
                            <a:latin typeface="Cambria Math" panose="02040503050406030204" pitchFamily="18" charset="0"/>
                          </a:rPr>
                        </m:ctrlPr>
                      </m:fPr>
                      <m:num>
                        <m:sSub>
                          <m:sSubPr>
                            <m:ctrlPr>
                              <a:rPr lang="en-GB" sz="1800" b="1" i="1">
                                <a:latin typeface="Cambria Math" panose="02040503050406030204" pitchFamily="18" charset="0"/>
                              </a:rPr>
                            </m:ctrlPr>
                          </m:sSubPr>
                          <m:e>
                            <m:r>
                              <a:rPr lang="el-GR" sz="1800" b="1" i="1">
                                <a:latin typeface="Cambria Math" panose="02040503050406030204" pitchFamily="18" charset="0"/>
                                <a:ea typeface="Cambria Math" panose="02040503050406030204" pitchFamily="18" charset="0"/>
                              </a:rPr>
                              <m:t>𝜟𝜴</m:t>
                            </m:r>
                          </m:e>
                          <m:sub>
                            <m:r>
                              <a:rPr lang="en-GB" sz="1800" b="1" i="1">
                                <a:latin typeface="Cambria Math" panose="02040503050406030204" pitchFamily="18" charset="0"/>
                              </a:rPr>
                              <m:t>𝒚</m:t>
                            </m:r>
                          </m:sub>
                        </m:sSub>
                      </m:num>
                      <m:den>
                        <m:r>
                          <a:rPr lang="el-GR" sz="1800" b="1" i="1">
                            <a:latin typeface="Cambria Math" panose="02040503050406030204" pitchFamily="18" charset="0"/>
                            <a:ea typeface="Cambria Math" panose="02040503050406030204" pitchFamily="18" charset="0"/>
                          </a:rPr>
                          <m:t>𝜟</m:t>
                        </m:r>
                        <m:r>
                          <a:rPr lang="en-GB" sz="1800" b="1" i="1">
                            <a:latin typeface="Cambria Math" panose="02040503050406030204" pitchFamily="18" charset="0"/>
                            <a:ea typeface="Cambria Math" panose="02040503050406030204" pitchFamily="18" charset="0"/>
                          </a:rPr>
                          <m:t>𝑻</m:t>
                        </m:r>
                      </m:den>
                    </m:f>
                  </m:oMath>
                </a14:m>
                <a:r>
                  <a:rPr lang="en-GB" sz="1800" b="1" dirty="0"/>
                  <a:t> </a:t>
                </a:r>
                <a14:m>
                  <m:oMath xmlns:m="http://schemas.openxmlformats.org/officeDocument/2006/math">
                    <m:sSub>
                      <m:sSubPr>
                        <m:ctrlPr>
                          <a:rPr lang="en-GB" sz="1800" b="1" i="1" dirty="0">
                            <a:solidFill>
                              <a:srgbClr val="836967"/>
                            </a:solidFill>
                            <a:latin typeface="Cambria Math" panose="02040503050406030204" pitchFamily="18" charset="0"/>
                          </a:rPr>
                        </m:ctrlPr>
                      </m:sSubPr>
                      <m:e>
                        <m:r>
                          <a:rPr lang="en-GB" sz="1800" b="1" i="1" dirty="0" smtClean="0">
                            <a:latin typeface="Cambria Math" panose="02040503050406030204" pitchFamily="18" charset="0"/>
                          </a:rPr>
                          <m:t>𝑰</m:t>
                        </m:r>
                      </m:e>
                      <m:sub>
                        <m:r>
                          <a:rPr lang="en-GB" sz="1800" b="1" i="1" dirty="0" smtClean="0">
                            <a:latin typeface="Cambria Math" panose="02040503050406030204" pitchFamily="18" charset="0"/>
                          </a:rPr>
                          <m:t>𝒚</m:t>
                        </m:r>
                      </m:sub>
                    </m:sSub>
                  </m:oMath>
                </a14:m>
                <a:r>
                  <a:rPr lang="en-GB" sz="1800" b="1" dirty="0"/>
                  <a:t>= 2</a:t>
                </a:r>
                <a:r>
                  <a:rPr lang="el-GR" sz="1800" b="1" dirty="0"/>
                  <a:t>π</a:t>
                </a:r>
                <a:r>
                  <a:rPr lang="en-GB" sz="1800" b="1" dirty="0">
                    <a:solidFill>
                      <a:srgbClr val="836967"/>
                    </a:solidFill>
                  </a:rPr>
                  <a:t> </a:t>
                </a:r>
                <a14:m>
                  <m:oMath xmlns:m="http://schemas.openxmlformats.org/officeDocument/2006/math">
                    <m:sSub>
                      <m:sSubPr>
                        <m:ctrlPr>
                          <a:rPr lang="en-GB" sz="1800" b="1" i="1" dirty="0">
                            <a:solidFill>
                              <a:srgbClr val="836967"/>
                            </a:solidFill>
                            <a:latin typeface="Cambria Math" panose="02040503050406030204" pitchFamily="18" charset="0"/>
                          </a:rPr>
                        </m:ctrlPr>
                      </m:sSubPr>
                      <m:e>
                        <m:r>
                          <a:rPr lang="en-GB" sz="1800" b="1" i="1" dirty="0">
                            <a:latin typeface="Cambria Math" panose="02040503050406030204" pitchFamily="18" charset="0"/>
                          </a:rPr>
                          <m:t>𝑰</m:t>
                        </m:r>
                      </m:e>
                      <m:sub>
                        <m:r>
                          <a:rPr lang="en-GB" sz="1800" b="1" i="1" dirty="0">
                            <a:latin typeface="Cambria Math" panose="02040503050406030204" pitchFamily="18" charset="0"/>
                          </a:rPr>
                          <m:t>𝒚</m:t>
                        </m:r>
                      </m:sub>
                    </m:sSub>
                  </m:oMath>
                </a14:m>
                <a:r>
                  <a:rPr lang="en-GB" sz="1800" b="1" dirty="0"/>
                  <a:t> =36191 Nm </a:t>
                </a:r>
              </a:p>
              <a:p>
                <a:pPr marL="0" indent="0">
                  <a:buNone/>
                </a:pPr>
                <a:r>
                  <a:rPr lang="en-GB" sz="1800" dirty="0"/>
                  <a:t>Aerodynamic Torque produced by Parachute </a:t>
                </a:r>
                <a14:m>
                  <m:oMath xmlns:m="http://schemas.openxmlformats.org/officeDocument/2006/math">
                    <m:sSub>
                      <m:sSubPr>
                        <m:ctrlPr>
                          <a:rPr lang="en-GB" sz="1800" b="1" i="1" dirty="0" smtClean="0">
                            <a:solidFill>
                              <a:srgbClr val="836967"/>
                            </a:solidFill>
                            <a:latin typeface="Cambria Math" panose="02040503050406030204" pitchFamily="18" charset="0"/>
                          </a:rPr>
                        </m:ctrlPr>
                      </m:sSubPr>
                      <m:e>
                        <m:r>
                          <a:rPr lang="en-GB" sz="1800" b="1" i="1" dirty="0" smtClean="0">
                            <a:latin typeface="Cambria Math" panose="02040503050406030204" pitchFamily="18" charset="0"/>
                          </a:rPr>
                          <m:t>𝑴</m:t>
                        </m:r>
                      </m:e>
                      <m:sub>
                        <m:r>
                          <a:rPr lang="en-GB" sz="1800" b="1" i="1" dirty="0" smtClean="0">
                            <a:latin typeface="Cambria Math" panose="02040503050406030204" pitchFamily="18" charset="0"/>
                          </a:rPr>
                          <m:t>𝒂𝒆𝒓𝒐</m:t>
                        </m:r>
                      </m:sub>
                    </m:sSub>
                  </m:oMath>
                </a14:m>
                <a:r>
                  <a:rPr lang="en-GB" sz="1800" b="1" dirty="0"/>
                  <a:t> = </a:t>
                </a:r>
                <a14:m>
                  <m:oMath xmlns:m="http://schemas.openxmlformats.org/officeDocument/2006/math">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𝒒𝑺𝑳</m:t>
                        </m:r>
                      </m:e>
                      <m:sub>
                        <m:r>
                          <a:rPr lang="en-GB" sz="1800" b="1" i="1" smtClean="0">
                            <a:latin typeface="Cambria Math" panose="02040503050406030204" pitchFamily="18" charset="0"/>
                          </a:rPr>
                          <m:t>𝒕𝒐𝒕</m:t>
                        </m:r>
                      </m:sub>
                    </m:sSub>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𝑪</m:t>
                        </m:r>
                      </m:e>
                      <m:sub>
                        <m:r>
                          <a:rPr lang="en-GB" sz="1800" b="1" i="1" smtClean="0">
                            <a:latin typeface="Cambria Math" panose="02040503050406030204" pitchFamily="18" charset="0"/>
                          </a:rPr>
                          <m:t>𝒛</m:t>
                        </m:r>
                      </m:sub>
                    </m:sSub>
                  </m:oMath>
                </a14:m>
                <a:r>
                  <a:rPr lang="en-GB" sz="1800" b="1" dirty="0"/>
                  <a:t> </a:t>
                </a:r>
              </a:p>
              <a:p>
                <a:pPr marL="0" indent="0">
                  <a:buNone/>
                </a:pPr>
                <a:r>
                  <a:rPr lang="en-GB" sz="1800" dirty="0"/>
                  <a:t>Where, </a:t>
                </a:r>
              </a:p>
              <a:p>
                <a:pPr marL="0" indent="0">
                  <a:buNone/>
                </a:pPr>
                <a:r>
                  <a:rPr lang="en-GB" sz="1800" dirty="0"/>
                  <a:t>q is dynamic pressure = 800Pa, </a:t>
                </a:r>
              </a:p>
              <a:p>
                <a:pPr marL="0" indent="0">
                  <a:buNone/>
                </a:pPr>
                <a:r>
                  <a:rPr lang="en-GB" sz="1800" dirty="0"/>
                  <a:t>S is the parachute reference surface, set to 113 m^2 , </a:t>
                </a:r>
              </a:p>
              <a:p>
                <a:pPr marL="0" indent="0">
                  <a:buNone/>
                </a:pPr>
                <a14:m>
                  <m:oMath xmlns:m="http://schemas.openxmlformats.org/officeDocument/2006/math">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𝑳</m:t>
                        </m:r>
                      </m:e>
                      <m:sub>
                        <m:r>
                          <a:rPr lang="en-GB" sz="1800" b="1" i="1" smtClean="0">
                            <a:latin typeface="Cambria Math" panose="02040503050406030204" pitchFamily="18" charset="0"/>
                          </a:rPr>
                          <m:t>𝒕𝒐𝒕</m:t>
                        </m:r>
                      </m:sub>
                    </m:sSub>
                  </m:oMath>
                </a14:m>
                <a:r>
                  <a:rPr lang="en-GB" sz="1800" dirty="0"/>
                  <a:t> is the distance between the parachute centre of pressure and the system centre of mass= 27.6m.</a:t>
                </a:r>
              </a:p>
              <a:p>
                <a:pPr marL="0" indent="0">
                  <a:buNone/>
                </a:pPr>
                <a14:m>
                  <m:oMath xmlns:m="http://schemas.openxmlformats.org/officeDocument/2006/math">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𝑪</m:t>
                        </m:r>
                      </m:e>
                      <m:sub>
                        <m:r>
                          <a:rPr lang="en-GB" sz="1800" b="1" i="1" smtClean="0">
                            <a:latin typeface="Cambria Math" panose="02040503050406030204" pitchFamily="18" charset="0"/>
                          </a:rPr>
                          <m:t>𝒛</m:t>
                        </m:r>
                      </m:sub>
                    </m:sSub>
                  </m:oMath>
                </a14:m>
                <a:r>
                  <a:rPr lang="en-GB" sz="1800" b="1" i="1" dirty="0">
                    <a:solidFill>
                      <a:srgbClr val="836967"/>
                    </a:solidFill>
                    <a:latin typeface="Cambria Math" panose="02040503050406030204" pitchFamily="18" charset="0"/>
                  </a:rPr>
                  <a:t>     </a:t>
                </a:r>
                <a:r>
                  <a:rPr lang="en-GB" sz="1800" dirty="0"/>
                  <a:t>is the aerodynamic coefficient</a:t>
                </a:r>
              </a:p>
              <a:p>
                <a:pPr marL="0" indent="0">
                  <a:buNone/>
                </a:pPr>
                <a:r>
                  <a:rPr lang="en-GB" sz="1800" dirty="0">
                    <a:latin typeface="Cambria Math" panose="02040503050406030204" pitchFamily="18" charset="0"/>
                  </a:rPr>
                  <a:t>then</a:t>
                </a:r>
              </a:p>
              <a:p>
                <a:pPr marL="0" indent="0">
                  <a:buNone/>
                </a:pPr>
                <a14:m>
                  <m:oMath xmlns:m="http://schemas.openxmlformats.org/officeDocument/2006/math">
                    <m:sSub>
                      <m:sSubPr>
                        <m:ctrlPr>
                          <a:rPr lang="en-GB" sz="1800" b="1" i="1" dirty="0">
                            <a:solidFill>
                              <a:srgbClr val="836967"/>
                            </a:solidFill>
                            <a:latin typeface="Cambria Math" panose="02040503050406030204" pitchFamily="18" charset="0"/>
                          </a:rPr>
                        </m:ctrlPr>
                      </m:sSubPr>
                      <m:e>
                        <m:r>
                          <a:rPr lang="en-GB" sz="1800" b="1" i="1" dirty="0">
                            <a:latin typeface="Cambria Math" panose="02040503050406030204" pitchFamily="18" charset="0"/>
                          </a:rPr>
                          <m:t>𝑴</m:t>
                        </m:r>
                      </m:e>
                      <m:sub>
                        <m:r>
                          <a:rPr lang="en-GB" sz="1800" b="1" i="1" dirty="0">
                            <a:latin typeface="Cambria Math" panose="02040503050406030204" pitchFamily="18" charset="0"/>
                          </a:rPr>
                          <m:t>𝒂𝒆𝒓𝒐</m:t>
                        </m:r>
                      </m:sub>
                    </m:sSub>
                  </m:oMath>
                </a14:m>
                <a:r>
                  <a:rPr lang="en-GB" sz="1800" b="1" dirty="0"/>
                  <a:t>  = 2.495e^06 </a:t>
                </a:r>
                <a14:m>
                  <m:oMath xmlns:m="http://schemas.openxmlformats.org/officeDocument/2006/math">
                    <m:sSub>
                      <m:sSubPr>
                        <m:ctrlPr>
                          <a:rPr lang="en-GB" sz="1800" b="1" i="1">
                            <a:latin typeface="Cambria Math" panose="02040503050406030204" pitchFamily="18" charset="0"/>
                          </a:rPr>
                        </m:ctrlPr>
                      </m:sSubPr>
                      <m:e>
                        <m:r>
                          <a:rPr lang="en-GB" sz="1800" b="1" i="1">
                            <a:latin typeface="Cambria Math" panose="02040503050406030204" pitchFamily="18" charset="0"/>
                          </a:rPr>
                          <m:t>𝑪</m:t>
                        </m:r>
                      </m:e>
                      <m:sub>
                        <m:r>
                          <a:rPr lang="en-GB" sz="1800" b="1" i="1">
                            <a:latin typeface="Cambria Math" panose="02040503050406030204" pitchFamily="18" charset="0"/>
                          </a:rPr>
                          <m:t>𝒛</m:t>
                        </m:r>
                      </m:sub>
                    </m:sSub>
                  </m:oMath>
                </a14:m>
                <a:r>
                  <a:rPr lang="en-GB" sz="1800" b="1" dirty="0"/>
                  <a:t> N-m</a:t>
                </a:r>
              </a:p>
              <a:p>
                <a:pPr marL="0" indent="0">
                  <a:buNone/>
                </a:pPr>
                <a:r>
                  <a:rPr lang="en-GB" sz="1800" dirty="0"/>
                  <a:t>If the kick torque</a:t>
                </a:r>
                <a:r>
                  <a:rPr lang="en-GB" sz="1800" b="1" dirty="0">
                    <a:solidFill>
                      <a:srgbClr val="836967"/>
                    </a:solidFill>
                  </a:rPr>
                  <a:t> </a:t>
                </a:r>
                <a14:m>
                  <m:oMath xmlns:m="http://schemas.openxmlformats.org/officeDocument/2006/math">
                    <m:sSub>
                      <m:sSubPr>
                        <m:ctrlPr>
                          <a:rPr lang="en-GB" sz="1800" b="1" i="1" dirty="0" smtClean="0">
                            <a:solidFill>
                              <a:srgbClr val="836967"/>
                            </a:solidFill>
                            <a:latin typeface="Cambria Math" panose="02040503050406030204" pitchFamily="18" charset="0"/>
                          </a:rPr>
                        </m:ctrlPr>
                      </m:sSubPr>
                      <m:e>
                        <m:r>
                          <a:rPr lang="en-GB" sz="1800" b="1" i="1" dirty="0" smtClean="0">
                            <a:latin typeface="Cambria Math" panose="02040503050406030204" pitchFamily="18" charset="0"/>
                          </a:rPr>
                          <m:t>𝑴</m:t>
                        </m:r>
                      </m:e>
                      <m:sub>
                        <m:r>
                          <a:rPr lang="en-GB" sz="1800" b="1" i="1" dirty="0" smtClean="0">
                            <a:latin typeface="Cambria Math" panose="02040503050406030204" pitchFamily="18" charset="0"/>
                          </a:rPr>
                          <m:t>𝒌𝒊𝒄𝒌</m:t>
                        </m:r>
                      </m:sub>
                    </m:sSub>
                  </m:oMath>
                </a14:m>
                <a:r>
                  <a:rPr lang="en-GB" sz="1800" b="1" dirty="0"/>
                  <a:t> </a:t>
                </a:r>
                <a:r>
                  <a:rPr lang="en-GB" sz="1800" dirty="0"/>
                  <a:t>is equal to the aerodynamic </a:t>
                </a:r>
              </a:p>
              <a:p>
                <a:pPr marL="0" indent="0">
                  <a:buNone/>
                </a:pPr>
                <a:r>
                  <a:rPr lang="en-GB" sz="1800" dirty="0"/>
                  <a:t>torque, </a:t>
                </a:r>
              </a:p>
              <a:p>
                <a:pPr marL="0" indent="0">
                  <a:buNone/>
                </a:pPr>
                <a14:m>
                  <m:oMath xmlns:m="http://schemas.openxmlformats.org/officeDocument/2006/math">
                    <m:sSub>
                      <m:sSubPr>
                        <m:ctrlPr>
                          <a:rPr lang="en-GB" sz="1800" b="1" i="1" dirty="0" smtClean="0">
                            <a:solidFill>
                              <a:srgbClr val="836967"/>
                            </a:solidFill>
                            <a:latin typeface="Cambria Math" panose="02040503050406030204" pitchFamily="18" charset="0"/>
                          </a:rPr>
                        </m:ctrlPr>
                      </m:sSubPr>
                      <m:e>
                        <m:r>
                          <a:rPr lang="en-GB" sz="1800" b="1" i="1" dirty="0" smtClean="0">
                            <a:latin typeface="Cambria Math" panose="02040503050406030204" pitchFamily="18" charset="0"/>
                          </a:rPr>
                          <m:t>𝑴</m:t>
                        </m:r>
                      </m:e>
                      <m:sub>
                        <m:r>
                          <a:rPr lang="en-GB" sz="1800" b="1" i="1" dirty="0" smtClean="0">
                            <a:latin typeface="Cambria Math" panose="02040503050406030204" pitchFamily="18" charset="0"/>
                          </a:rPr>
                          <m:t>𝒌𝒊𝒄𝒌</m:t>
                        </m:r>
                      </m:sub>
                    </m:sSub>
                  </m:oMath>
                </a14:m>
                <a:r>
                  <a:rPr lang="en-GB" sz="1800" b="1" dirty="0"/>
                  <a:t> = 36194𝑁𝑚 = </a:t>
                </a:r>
                <a14:m>
                  <m:oMath xmlns:m="http://schemas.openxmlformats.org/officeDocument/2006/math">
                    <m:sSub>
                      <m:sSubPr>
                        <m:ctrlPr>
                          <a:rPr lang="en-GB" sz="1800" b="1" i="1" dirty="0">
                            <a:solidFill>
                              <a:srgbClr val="836967"/>
                            </a:solidFill>
                            <a:latin typeface="Cambria Math" panose="02040503050406030204" pitchFamily="18" charset="0"/>
                          </a:rPr>
                        </m:ctrlPr>
                      </m:sSubPr>
                      <m:e>
                        <m:r>
                          <a:rPr lang="en-GB" sz="1800" b="1" i="1" dirty="0">
                            <a:latin typeface="Cambria Math" panose="02040503050406030204" pitchFamily="18" charset="0"/>
                          </a:rPr>
                          <m:t>𝑴</m:t>
                        </m:r>
                      </m:e>
                      <m:sub>
                        <m:r>
                          <a:rPr lang="en-GB" sz="1800" b="1" i="1" dirty="0">
                            <a:latin typeface="Cambria Math" panose="02040503050406030204" pitchFamily="18" charset="0"/>
                          </a:rPr>
                          <m:t>𝒂𝒆𝒓𝒐</m:t>
                        </m:r>
                      </m:sub>
                    </m:sSub>
                  </m:oMath>
                </a14:m>
                <a:r>
                  <a:rPr lang="en-GB" sz="1800" b="1" dirty="0"/>
                  <a:t> = (2.495𝑒 06)𝐶𝑧 Nm (4) </a:t>
                </a:r>
                <a:r>
                  <a:rPr lang="en-GB" sz="1800" dirty="0"/>
                  <a:t>,</a:t>
                </a:r>
              </a:p>
              <a:p>
                <a:pPr marL="0" indent="0">
                  <a:buNone/>
                </a:pPr>
                <a:r>
                  <a:rPr lang="en-GB" sz="1800" dirty="0"/>
                  <a:t>the values of the aerodynamic coefficient </a:t>
                </a:r>
                <a14:m>
                  <m:oMath xmlns:m="http://schemas.openxmlformats.org/officeDocument/2006/math">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𝑪</m:t>
                        </m:r>
                      </m:e>
                      <m:sub>
                        <m:r>
                          <a:rPr lang="en-GB" sz="1800" b="1" i="1" smtClean="0">
                            <a:latin typeface="Cambria Math" panose="02040503050406030204" pitchFamily="18" charset="0"/>
                          </a:rPr>
                          <m:t>𝒛</m:t>
                        </m:r>
                      </m:sub>
                    </m:sSub>
                  </m:oMath>
                </a14:m>
                <a:r>
                  <a:rPr lang="en-GB" sz="1800" b="1" dirty="0"/>
                  <a:t> </a:t>
                </a:r>
                <a:r>
                  <a:rPr lang="en-GB" sz="1800" dirty="0"/>
                  <a:t>is obtained: </a:t>
                </a:r>
              </a:p>
              <a:p>
                <a:pPr marL="0" indent="0">
                  <a:buNone/>
                </a:pPr>
                <a14:m>
                  <m:oMath xmlns:m="http://schemas.openxmlformats.org/officeDocument/2006/math">
                    <m:sSub>
                      <m:sSubPr>
                        <m:ctrlPr>
                          <a:rPr lang="en-GB" sz="1800" b="1" i="1" smtClean="0">
                            <a:latin typeface="Cambria Math" panose="02040503050406030204" pitchFamily="18" charset="0"/>
                          </a:rPr>
                        </m:ctrlPr>
                      </m:sSubPr>
                      <m:e>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m:t>
                            </m:r>
                            <m:r>
                              <a:rPr lang="en-GB" sz="1800" b="1" i="1" smtClean="0">
                                <a:latin typeface="Cambria Math" panose="02040503050406030204" pitchFamily="18" charset="0"/>
                              </a:rPr>
                              <m:t>𝑪</m:t>
                            </m:r>
                          </m:e>
                          <m:sub>
                            <m:r>
                              <a:rPr lang="en-GB" sz="1800" b="1" i="1" smtClean="0">
                                <a:latin typeface="Cambria Math" panose="02040503050406030204" pitchFamily="18" charset="0"/>
                              </a:rPr>
                              <m:t>𝒛</m:t>
                            </m:r>
                          </m:sub>
                        </m:sSub>
                        <m:r>
                          <a:rPr lang="en-GB" sz="1800" b="1" i="1" smtClean="0">
                            <a:latin typeface="Cambria Math" panose="02040503050406030204" pitchFamily="18" charset="0"/>
                          </a:rPr>
                          <m:t>)</m:t>
                        </m:r>
                      </m:e>
                      <m:sub>
                        <m:r>
                          <a:rPr lang="en-GB" sz="1800" b="1" i="1" smtClean="0">
                            <a:latin typeface="Cambria Math" panose="02040503050406030204" pitchFamily="18" charset="0"/>
                          </a:rPr>
                          <m:t>𝒌𝒊𝒄𝒌</m:t>
                        </m:r>
                      </m:sub>
                    </m:sSub>
                  </m:oMath>
                </a14:m>
                <a:r>
                  <a:rPr lang="en-GB" sz="1800" b="1" dirty="0"/>
                  <a:t> = 0.0145</a:t>
                </a:r>
              </a:p>
              <a:p>
                <a:endParaRPr lang="en-GB" sz="1400" dirty="0"/>
              </a:p>
            </p:txBody>
          </p:sp>
        </mc:Choice>
        <mc:Fallback xmlns="">
          <p:sp>
            <p:nvSpPr>
              <p:cNvPr id="3" name="Content Placeholder 2">
                <a:extLst>
                  <a:ext uri="{FF2B5EF4-FFF2-40B4-BE49-F238E27FC236}">
                    <a16:creationId xmlns:a16="http://schemas.microsoft.com/office/drawing/2014/main" id="{A2BD62D0-CD2D-041B-49AE-D0CAB6B331F1}"/>
                  </a:ext>
                </a:extLst>
              </p:cNvPr>
              <p:cNvSpPr>
                <a:spLocks noGrp="1" noRot="1" noChangeAspect="1" noMove="1" noResize="1" noEditPoints="1" noAdjustHandles="1" noChangeArrowheads="1" noChangeShapeType="1" noTextEdit="1"/>
              </p:cNvSpPr>
              <p:nvPr>
                <p:ph idx="1"/>
              </p:nvPr>
            </p:nvSpPr>
            <p:spPr>
              <a:xfrm>
                <a:off x="1" y="254001"/>
                <a:ext cx="9144000" cy="5554588"/>
              </a:xfrm>
              <a:blipFill>
                <a:blip r:embed="rId2"/>
                <a:stretch>
                  <a:fillRect l="-533"/>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2DA24595-E230-37D7-FC2C-BF457638FDC3}"/>
              </a:ext>
            </a:extLst>
          </p:cNvPr>
          <p:cNvSpPr>
            <a:spLocks noGrp="1"/>
          </p:cNvSpPr>
          <p:nvPr>
            <p:ph type="dt" sz="half" idx="10"/>
          </p:nvPr>
        </p:nvSpPr>
        <p:spPr/>
        <p:txBody>
          <a:bodyPr/>
          <a:lstStyle/>
          <a:p>
            <a:pPr>
              <a:defRPr/>
            </a:pPr>
            <a:fld id="{50DBD96E-BA16-4110-89CA-FD4B7FDD4167}" type="datetime1">
              <a:rPr lang="it-IT" altLang="it-IT" smtClean="0"/>
              <a:pPr>
                <a:defRPr/>
              </a:pPr>
              <a:t>25/01/2023</a:t>
            </a:fld>
            <a:endParaRPr lang="it-IT" altLang="it-IT"/>
          </a:p>
        </p:txBody>
      </p:sp>
      <p:sp>
        <p:nvSpPr>
          <p:cNvPr id="5" name="Footer Placeholder 4">
            <a:extLst>
              <a:ext uri="{FF2B5EF4-FFF2-40B4-BE49-F238E27FC236}">
                <a16:creationId xmlns:a16="http://schemas.microsoft.com/office/drawing/2014/main" id="{38517EFD-2C99-7AE4-B614-3748472A4544}"/>
              </a:ext>
            </a:extLst>
          </p:cNvPr>
          <p:cNvSpPr>
            <a:spLocks noGrp="1"/>
          </p:cNvSpPr>
          <p:nvPr>
            <p:ph type="ftr" sz="quarter" idx="11"/>
          </p:nvPr>
        </p:nvSpPr>
        <p:spPr>
          <a:xfrm>
            <a:off x="1219200" y="6146800"/>
            <a:ext cx="299276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6" name="Slide Number Placeholder 5">
            <a:extLst>
              <a:ext uri="{FF2B5EF4-FFF2-40B4-BE49-F238E27FC236}">
                <a16:creationId xmlns:a16="http://schemas.microsoft.com/office/drawing/2014/main" id="{213DEC8C-1F77-4899-F395-3C3E1DDFAC78}"/>
              </a:ext>
            </a:extLst>
          </p:cNvPr>
          <p:cNvSpPr>
            <a:spLocks noGrp="1"/>
          </p:cNvSpPr>
          <p:nvPr>
            <p:ph type="sldNum" sz="quarter" idx="12"/>
          </p:nvPr>
        </p:nvSpPr>
        <p:spPr/>
        <p:txBody>
          <a:bodyPr/>
          <a:lstStyle/>
          <a:p>
            <a:pPr>
              <a:defRPr/>
            </a:pPr>
            <a:r>
              <a:rPr lang="it-IT" altLang="it-IT"/>
              <a:t>Pagina </a:t>
            </a:r>
            <a:fld id="{8E92215F-D910-4F58-A09D-2FD03640EDF3}" type="slidenum">
              <a:rPr lang="it-IT" altLang="it-IT" smtClean="0"/>
              <a:pPr>
                <a:defRPr/>
              </a:pPr>
              <a:t>6</a:t>
            </a:fld>
            <a:endParaRPr lang="it-IT" altLang="it-IT"/>
          </a:p>
        </p:txBody>
      </p:sp>
      <p:pic>
        <p:nvPicPr>
          <p:cNvPr id="8" name="Picture 7" descr="Graphical user interface&#10;&#10;Description automatically generated">
            <a:extLst>
              <a:ext uri="{FF2B5EF4-FFF2-40B4-BE49-F238E27FC236}">
                <a16:creationId xmlns:a16="http://schemas.microsoft.com/office/drawing/2014/main" id="{48E8F6F0-EE4D-941A-F94E-0263C5DD6B68}"/>
              </a:ext>
            </a:extLst>
          </p:cNvPr>
          <p:cNvPicPr/>
          <p:nvPr/>
        </p:nvPicPr>
        <p:blipFill rotWithShape="1">
          <a:blip r:embed="rId3"/>
          <a:srcRect l="32303" t="40445" r="29419" b="22294"/>
          <a:stretch/>
        </p:blipFill>
        <p:spPr>
          <a:xfrm>
            <a:off x="5506551" y="2659373"/>
            <a:ext cx="3637448" cy="1991134"/>
          </a:xfrm>
          <a:prstGeom prst="rect">
            <a:avLst/>
          </a:prstGeom>
          <a:noFill/>
          <a:ln>
            <a:noFill/>
            <a:prstDash/>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3952F5-2CF5-3D4E-DC55-110C530601F9}"/>
                  </a:ext>
                </a:extLst>
              </p:cNvPr>
              <p:cNvSpPr txBox="1"/>
              <p:nvPr/>
            </p:nvSpPr>
            <p:spPr>
              <a:xfrm>
                <a:off x="4788029" y="5462776"/>
                <a:ext cx="4213506" cy="577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indent="0">
                  <a:buNone/>
                </a:pPr>
                <a:r>
                  <a:rPr lang="en-GB" sz="1050" dirty="0">
                    <a:solidFill>
                      <a:srgbClr val="000000"/>
                    </a:solidFill>
                  </a:rPr>
                  <a:t>The red circled points  in the graph of ∆𝛺𝑦  vs </a:t>
                </a:r>
                <a14:m>
                  <m:oMath xmlns:m="http://schemas.openxmlformats.org/officeDocument/2006/math">
                    <m:r>
                      <a:rPr lang="en-GB" sz="1050" b="0" i="1" smtClean="0">
                        <a:solidFill>
                          <a:srgbClr val="000000"/>
                        </a:solidFill>
                        <a:latin typeface="Cambria Math" panose="02040503050406030204" pitchFamily="18" charset="0"/>
                        <a:ea typeface="Cambria Math" panose="02040503050406030204" pitchFamily="18" charset="0"/>
                      </a:rPr>
                      <m:t>∆</m:t>
                    </m:r>
                    <m:r>
                      <a:rPr lang="en-GB" sz="1050" b="0" i="1" smtClean="0">
                        <a:solidFill>
                          <a:srgbClr val="000000"/>
                        </a:solidFill>
                        <a:latin typeface="Cambria Math" panose="02040503050406030204" pitchFamily="18" charset="0"/>
                        <a:ea typeface="Cambria Math" panose="02040503050406030204" pitchFamily="18" charset="0"/>
                      </a:rPr>
                      <m:t>𝑇</m:t>
                    </m:r>
                  </m:oMath>
                </a14:m>
                <a:r>
                  <a:rPr lang="en-GB" sz="1050" dirty="0">
                    <a:solidFill>
                      <a:srgbClr val="000000"/>
                    </a:solidFill>
                  </a:rPr>
                  <a:t> shows for uneven </a:t>
                </a:r>
              </a:p>
              <a:p>
                <a:pPr marL="0" indent="0">
                  <a:buNone/>
                </a:pPr>
                <a:r>
                  <a:rPr lang="en-GB" sz="1050" dirty="0">
                    <a:solidFill>
                      <a:srgbClr val="000000"/>
                    </a:solidFill>
                  </a:rPr>
                  <a:t>Parachute inflation</a:t>
                </a:r>
              </a:p>
              <a:p>
                <a:r>
                  <a:rPr lang="en-GB" sz="1050" dirty="0">
                    <a:solidFill>
                      <a:srgbClr val="000000"/>
                    </a:solidFill>
                  </a:rPr>
                  <a:t>For </a:t>
                </a:r>
                <a:r>
                  <a:rPr lang="el-GR" sz="1050" dirty="0">
                    <a:solidFill>
                      <a:srgbClr val="000000"/>
                    </a:solidFill>
                  </a:rPr>
                  <a:t>Δ</a:t>
                </a:r>
                <a:r>
                  <a:rPr lang="en-GB" sz="1050" dirty="0">
                    <a:solidFill>
                      <a:srgbClr val="000000"/>
                    </a:solidFill>
                  </a:rPr>
                  <a:t>T = 1.5s to 2s,</a:t>
                </a:r>
                <a:r>
                  <a:rPr lang="en-GB" sz="1050" b="1" dirty="0"/>
                  <a:t> </a:t>
                </a:r>
                <a:r>
                  <a:rPr lang="en-GB" sz="1050" dirty="0">
                    <a:solidFill>
                      <a:srgbClr val="000000"/>
                    </a:solidFill>
                  </a:rPr>
                  <a:t>∆𝛺𝑦  between -200 to -10 </a:t>
                </a:r>
                <a:r>
                  <a:rPr lang="en-GB" sz="1050" dirty="0" err="1">
                    <a:solidFill>
                      <a:srgbClr val="000000"/>
                    </a:solidFill>
                  </a:rPr>
                  <a:t>deg</a:t>
                </a:r>
                <a:r>
                  <a:rPr lang="en-GB" sz="1050" dirty="0">
                    <a:solidFill>
                      <a:srgbClr val="000000"/>
                    </a:solidFill>
                  </a:rPr>
                  <a:t>/s</a:t>
                </a:r>
              </a:p>
            </p:txBody>
          </p:sp>
        </mc:Choice>
        <mc:Fallback xmlns="">
          <p:sp>
            <p:nvSpPr>
              <p:cNvPr id="2" name="TextBox 1">
                <a:extLst>
                  <a:ext uri="{FF2B5EF4-FFF2-40B4-BE49-F238E27FC236}">
                    <a16:creationId xmlns:a16="http://schemas.microsoft.com/office/drawing/2014/main" id="{C43952F5-2CF5-3D4E-DC55-110C530601F9}"/>
                  </a:ext>
                </a:extLst>
              </p:cNvPr>
              <p:cNvSpPr txBox="1">
                <a:spLocks noRot="1" noChangeAspect="1" noMove="1" noResize="1" noEditPoints="1" noAdjustHandles="1" noChangeArrowheads="1" noChangeShapeType="1" noTextEdit="1"/>
              </p:cNvSpPr>
              <p:nvPr/>
            </p:nvSpPr>
            <p:spPr>
              <a:xfrm>
                <a:off x="4788029" y="5462776"/>
                <a:ext cx="4213506" cy="577081"/>
              </a:xfrm>
              <a:prstGeom prst="rect">
                <a:avLst/>
              </a:prstGeom>
              <a:blipFill>
                <a:blip r:embed="rId4"/>
                <a:stretch>
                  <a:fillRect b="-4124"/>
                </a:stretch>
              </a:blipFill>
            </p:spPr>
            <p:txBody>
              <a:bodyPr/>
              <a:lstStyle/>
              <a:p>
                <a:r>
                  <a:rPr lang="en-GB">
                    <a:noFill/>
                  </a:rPr>
                  <a:t> </a:t>
                </a:r>
              </a:p>
            </p:txBody>
          </p:sp>
        </mc:Fallback>
      </mc:AlternateContent>
      <p:cxnSp>
        <p:nvCxnSpPr>
          <p:cNvPr id="9" name="Straight Arrow Connector 8">
            <a:extLst>
              <a:ext uri="{FF2B5EF4-FFF2-40B4-BE49-F238E27FC236}">
                <a16:creationId xmlns:a16="http://schemas.microsoft.com/office/drawing/2014/main" id="{62819CA6-135B-E091-B8DC-B0159C54ED34}"/>
              </a:ext>
            </a:extLst>
          </p:cNvPr>
          <p:cNvCxnSpPr/>
          <p:nvPr/>
        </p:nvCxnSpPr>
        <p:spPr bwMode="auto">
          <a:xfrm>
            <a:off x="6248400" y="4797152"/>
            <a:ext cx="0" cy="648072"/>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2" name="Straight Arrow Connector 11">
            <a:extLst>
              <a:ext uri="{FF2B5EF4-FFF2-40B4-BE49-F238E27FC236}">
                <a16:creationId xmlns:a16="http://schemas.microsoft.com/office/drawing/2014/main" id="{B740943C-51A4-CD5B-2E85-78C5FD72398E}"/>
              </a:ext>
            </a:extLst>
          </p:cNvPr>
          <p:cNvCxnSpPr>
            <a:cxnSpLocks/>
          </p:cNvCxnSpPr>
          <p:nvPr/>
        </p:nvCxnSpPr>
        <p:spPr bwMode="auto">
          <a:xfrm flipH="1">
            <a:off x="6444208" y="3861048"/>
            <a:ext cx="288032" cy="1623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297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CF6137-C811-B3EE-450A-FE85A4F55705}"/>
              </a:ext>
            </a:extLst>
          </p:cNvPr>
          <p:cNvSpPr>
            <a:spLocks noGrp="1"/>
          </p:cNvSpPr>
          <p:nvPr>
            <p:ph idx="1"/>
          </p:nvPr>
        </p:nvSpPr>
        <p:spPr>
          <a:xfrm>
            <a:off x="252288" y="116632"/>
            <a:ext cx="8423402" cy="5750768"/>
          </a:xfrm>
        </p:spPr>
        <p:txBody>
          <a:bodyPr/>
          <a:lstStyle/>
          <a:p>
            <a:pPr>
              <a:buFont typeface="Wingdings" panose="05000000000000000000" pitchFamily="2" charset="2"/>
              <a:buChar char="Ø"/>
            </a:pPr>
            <a:r>
              <a:rPr lang="en-GB" sz="1800" dirty="0"/>
              <a:t>For angle of attack α &lt; 12deg the nominal 𝐶𝑧 coefficient is below the value of (𝐶𝑧)𝑘𝑖𝑐𝑘 , and the maximum 𝐶𝑧 exceeds the value (𝐶𝑧)𝑘𝑖𝑐𝑘 for α in the range of 0 to1deg, 5-16deg .There is a decrease in the value (𝐶𝑧)𝑘𝑖𝑐𝑘 for α in the range of 2deg  to 4 deg.</a:t>
            </a:r>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endParaRPr lang="en-GB" sz="1200" dirty="0"/>
          </a:p>
          <a:p>
            <a:pPr>
              <a:buFont typeface="Wingdings" panose="05000000000000000000" pitchFamily="2" charset="2"/>
              <a:buChar char="Ø"/>
            </a:pPr>
            <a:r>
              <a:rPr lang="en-GB" sz="1800" dirty="0">
                <a:effectLst/>
                <a:ea typeface="Calibri" panose="020F0502020204030204" pitchFamily="34" charset="0"/>
                <a:cs typeface="Times New Roman" panose="02020603050405020304" pitchFamily="18" charset="0"/>
              </a:rPr>
              <a:t>symmetry of the aerodynamic pressure on the canopy produces no lateral force.</a:t>
            </a:r>
          </a:p>
          <a:p>
            <a:pPr>
              <a:buFont typeface="Wingdings" panose="05000000000000000000" pitchFamily="2" charset="2"/>
              <a:buChar char="Ø"/>
            </a:pPr>
            <a:r>
              <a:rPr lang="en-GB" sz="1800" dirty="0">
                <a:solidFill>
                  <a:srgbClr val="FF0000"/>
                </a:solidFill>
                <a:effectLst/>
                <a:ea typeface="Calibri" panose="020F0502020204030204" pitchFamily="34" charset="0"/>
                <a:cs typeface="Times New Roman" panose="02020603050405020304" pitchFamily="18" charset="0"/>
              </a:rPr>
              <a:t>Investigate the pressure flow field for the Schiapparelli capsule and Canopy </a:t>
            </a:r>
          </a:p>
          <a:p>
            <a:endParaRPr lang="en-GB" dirty="0"/>
          </a:p>
        </p:txBody>
      </p:sp>
      <p:sp>
        <p:nvSpPr>
          <p:cNvPr id="4" name="Date Placeholder 3">
            <a:extLst>
              <a:ext uri="{FF2B5EF4-FFF2-40B4-BE49-F238E27FC236}">
                <a16:creationId xmlns:a16="http://schemas.microsoft.com/office/drawing/2014/main" id="{42F6DFA0-593E-5591-7A62-72628F0F04F0}"/>
              </a:ext>
            </a:extLst>
          </p:cNvPr>
          <p:cNvSpPr>
            <a:spLocks noGrp="1"/>
          </p:cNvSpPr>
          <p:nvPr>
            <p:ph type="dt" sz="half" idx="10"/>
          </p:nvPr>
        </p:nvSpPr>
        <p:spPr/>
        <p:txBody>
          <a:bodyPr/>
          <a:lstStyle/>
          <a:p>
            <a:pPr>
              <a:defRPr/>
            </a:pPr>
            <a:fld id="{50DBD96E-BA16-4110-89CA-FD4B7FDD4167}" type="datetime1">
              <a:rPr lang="it-IT" altLang="it-IT" smtClean="0"/>
              <a:pPr>
                <a:defRPr/>
              </a:pPr>
              <a:t>25/01/2023</a:t>
            </a:fld>
            <a:endParaRPr lang="it-IT" altLang="it-IT"/>
          </a:p>
        </p:txBody>
      </p:sp>
      <p:sp>
        <p:nvSpPr>
          <p:cNvPr id="5" name="Footer Placeholder 4">
            <a:extLst>
              <a:ext uri="{FF2B5EF4-FFF2-40B4-BE49-F238E27FC236}">
                <a16:creationId xmlns:a16="http://schemas.microsoft.com/office/drawing/2014/main" id="{9A14357C-6897-6A51-73EA-69687E43738A}"/>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6" name="Slide Number Placeholder 5">
            <a:extLst>
              <a:ext uri="{FF2B5EF4-FFF2-40B4-BE49-F238E27FC236}">
                <a16:creationId xmlns:a16="http://schemas.microsoft.com/office/drawing/2014/main" id="{E5EC980F-88EB-7147-3D34-F59A3099E8B3}"/>
              </a:ext>
            </a:extLst>
          </p:cNvPr>
          <p:cNvSpPr>
            <a:spLocks noGrp="1"/>
          </p:cNvSpPr>
          <p:nvPr>
            <p:ph type="sldNum" sz="quarter" idx="12"/>
          </p:nvPr>
        </p:nvSpPr>
        <p:spPr/>
        <p:txBody>
          <a:bodyPr/>
          <a:lstStyle/>
          <a:p>
            <a:pPr>
              <a:defRPr/>
            </a:pPr>
            <a:r>
              <a:rPr lang="it-IT" altLang="it-IT"/>
              <a:t>Pagina </a:t>
            </a:r>
            <a:fld id="{8E92215F-D910-4F58-A09D-2FD03640EDF3}" type="slidenum">
              <a:rPr lang="it-IT" altLang="it-IT" smtClean="0"/>
              <a:pPr>
                <a:defRPr/>
              </a:pPr>
              <a:t>7</a:t>
            </a:fld>
            <a:endParaRPr lang="it-IT" altLang="it-IT"/>
          </a:p>
        </p:txBody>
      </p:sp>
      <p:pic>
        <p:nvPicPr>
          <p:cNvPr id="8" name="Picture 7" descr="Chart, line chart">
            <a:extLst>
              <a:ext uri="{FF2B5EF4-FFF2-40B4-BE49-F238E27FC236}">
                <a16:creationId xmlns:a16="http://schemas.microsoft.com/office/drawing/2014/main" id="{777CDC1B-4180-1AD7-EF10-6EE6EEF28FBE}"/>
              </a:ext>
            </a:extLst>
          </p:cNvPr>
          <p:cNvPicPr/>
          <p:nvPr/>
        </p:nvPicPr>
        <p:blipFill rotWithShape="1">
          <a:blip r:embed="rId2"/>
          <a:srcRect l="5989" t="3478" r="6928" b="4945"/>
          <a:stretch/>
        </p:blipFill>
        <p:spPr>
          <a:xfrm>
            <a:off x="402883" y="1412776"/>
            <a:ext cx="4087800" cy="2880320"/>
          </a:xfrm>
          <a:prstGeom prst="rect">
            <a:avLst/>
          </a:prstGeom>
          <a:noFill/>
          <a:ln>
            <a:noFill/>
            <a:prstDash/>
          </a:ln>
        </p:spPr>
      </p:pic>
      <p:pic>
        <p:nvPicPr>
          <p:cNvPr id="9" name="Picture 8" descr="Graphical user interface, diagram">
            <a:extLst>
              <a:ext uri="{FF2B5EF4-FFF2-40B4-BE49-F238E27FC236}">
                <a16:creationId xmlns:a16="http://schemas.microsoft.com/office/drawing/2014/main" id="{F39C0F47-5E08-6815-B4E5-99D679ACD7B6}"/>
              </a:ext>
            </a:extLst>
          </p:cNvPr>
          <p:cNvPicPr/>
          <p:nvPr/>
        </p:nvPicPr>
        <p:blipFill rotWithShape="1">
          <a:blip r:embed="rId3"/>
          <a:srcRect l="35239" t="12995" r="25720" b="43484"/>
          <a:stretch/>
        </p:blipFill>
        <p:spPr>
          <a:xfrm>
            <a:off x="5295900" y="1484784"/>
            <a:ext cx="3311601" cy="2664296"/>
          </a:xfrm>
          <a:prstGeom prst="rect">
            <a:avLst/>
          </a:prstGeom>
          <a:noFill/>
          <a:ln>
            <a:noFill/>
            <a:prstDash/>
          </a:ln>
        </p:spPr>
      </p:pic>
    </p:spTree>
    <p:extLst>
      <p:ext uri="{BB962C8B-B14F-4D97-AF65-F5344CB8AC3E}">
        <p14:creationId xmlns:p14="http://schemas.microsoft.com/office/powerpoint/2010/main" val="183761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216B3F-9218-86B6-9648-0DADB2D84C14}"/>
              </a:ext>
            </a:extLst>
          </p:cNvPr>
          <p:cNvSpPr>
            <a:spLocks noGrp="1"/>
          </p:cNvSpPr>
          <p:nvPr>
            <p:ph type="title"/>
          </p:nvPr>
        </p:nvSpPr>
        <p:spPr>
          <a:xfrm>
            <a:off x="118855" y="61144"/>
            <a:ext cx="7909529" cy="411210"/>
          </a:xfrm>
        </p:spPr>
        <p:txBody>
          <a:bodyPr/>
          <a:lstStyle/>
          <a:p>
            <a:r>
              <a:rPr lang="en-GB" sz="2400" b="1" dirty="0">
                <a:solidFill>
                  <a:schemeClr val="tx1"/>
                </a:solidFill>
              </a:rPr>
              <a:t>THE WAKE AND PARACHUTE DYNAMICS</a:t>
            </a:r>
            <a:br>
              <a:rPr lang="en-GB" sz="2400" b="1" dirty="0">
                <a:solidFill>
                  <a:schemeClr val="tx1"/>
                </a:solidFill>
              </a:rPr>
            </a:br>
            <a:endParaRPr lang="en-GB" dirty="0"/>
          </a:p>
        </p:txBody>
      </p:sp>
      <p:sp>
        <p:nvSpPr>
          <p:cNvPr id="8" name="Content Placeholder 7">
            <a:extLst>
              <a:ext uri="{FF2B5EF4-FFF2-40B4-BE49-F238E27FC236}">
                <a16:creationId xmlns:a16="http://schemas.microsoft.com/office/drawing/2014/main" id="{5194DE9F-2068-E60A-56C6-4BEDBBD536E0}"/>
              </a:ext>
            </a:extLst>
          </p:cNvPr>
          <p:cNvSpPr>
            <a:spLocks noGrp="1"/>
          </p:cNvSpPr>
          <p:nvPr>
            <p:ph idx="1"/>
          </p:nvPr>
        </p:nvSpPr>
        <p:spPr>
          <a:xfrm>
            <a:off x="1" y="634999"/>
            <a:ext cx="8950029" cy="5121071"/>
          </a:xfrm>
        </p:spPr>
        <p:txBody>
          <a:bodyPr/>
          <a:lstStyle/>
          <a:p>
            <a:endParaRPr lang="en-GB" sz="1400" dirty="0"/>
          </a:p>
          <a:p>
            <a:pPr marL="0" indent="0">
              <a:buNone/>
            </a:pPr>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dirty="0"/>
          </a:p>
        </p:txBody>
      </p:sp>
      <p:sp>
        <p:nvSpPr>
          <p:cNvPr id="2" name="Date Placeholder 1">
            <a:extLst>
              <a:ext uri="{FF2B5EF4-FFF2-40B4-BE49-F238E27FC236}">
                <a16:creationId xmlns:a16="http://schemas.microsoft.com/office/drawing/2014/main" id="{27F9A02F-CBCB-F677-47AC-95D7290B56AD}"/>
              </a:ext>
            </a:extLst>
          </p:cNvPr>
          <p:cNvSpPr>
            <a:spLocks noGrp="1"/>
          </p:cNvSpPr>
          <p:nvPr>
            <p:ph type="dt" sz="half" idx="10"/>
          </p:nvPr>
        </p:nvSpPr>
        <p:spPr/>
        <p:txBody>
          <a:bodyPr/>
          <a:lstStyle/>
          <a:p>
            <a:pPr>
              <a:defRPr/>
            </a:pPr>
            <a:fld id="{2664180B-BB0F-445E-AD24-2A975B26BB82}" type="datetime1">
              <a:rPr lang="it-IT" altLang="it-IT" smtClean="0"/>
              <a:pPr>
                <a:defRPr/>
              </a:pPr>
              <a:t>25/01/2023</a:t>
            </a:fld>
            <a:endParaRPr lang="it-IT" altLang="it-IT"/>
          </a:p>
        </p:txBody>
      </p:sp>
      <p:sp>
        <p:nvSpPr>
          <p:cNvPr id="3" name="Footer Placeholder 2">
            <a:extLst>
              <a:ext uri="{FF2B5EF4-FFF2-40B4-BE49-F238E27FC236}">
                <a16:creationId xmlns:a16="http://schemas.microsoft.com/office/drawing/2014/main" id="{B8D7EADF-7613-71E2-D410-1126FAA5AEAE}"/>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4" name="Slide Number Placeholder 3">
            <a:extLst>
              <a:ext uri="{FF2B5EF4-FFF2-40B4-BE49-F238E27FC236}">
                <a16:creationId xmlns:a16="http://schemas.microsoft.com/office/drawing/2014/main" id="{D5206A7D-BBFC-6A3E-A762-2FD7A7658855}"/>
              </a:ext>
            </a:extLst>
          </p:cNvPr>
          <p:cNvSpPr>
            <a:spLocks noGrp="1"/>
          </p:cNvSpPr>
          <p:nvPr>
            <p:ph type="sldNum" sz="quarter" idx="12"/>
          </p:nvPr>
        </p:nvSpPr>
        <p:spPr/>
        <p:txBody>
          <a:bodyPr/>
          <a:lstStyle/>
          <a:p>
            <a:pPr>
              <a:defRPr/>
            </a:pPr>
            <a:r>
              <a:rPr lang="it-IT" altLang="it-IT"/>
              <a:t>Pagina </a:t>
            </a:r>
            <a:fld id="{0373115F-B9CC-4E75-9DAF-1000D4FA414A}" type="slidenum">
              <a:rPr lang="it-IT" altLang="it-IT" smtClean="0"/>
              <a:pPr>
                <a:defRPr/>
              </a:pPr>
              <a:t>8</a:t>
            </a:fld>
            <a:endParaRPr lang="it-IT" altLang="it-IT"/>
          </a:p>
        </p:txBody>
      </p:sp>
      <p:pic>
        <p:nvPicPr>
          <p:cNvPr id="10" name="Picture 9" descr="A picture containing diagram">
            <a:extLst>
              <a:ext uri="{FF2B5EF4-FFF2-40B4-BE49-F238E27FC236}">
                <a16:creationId xmlns:a16="http://schemas.microsoft.com/office/drawing/2014/main" id="{75FDCA72-01DD-B5BD-6BB3-7FB4B5628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81" y="542602"/>
            <a:ext cx="1328738" cy="1524000"/>
          </a:xfrm>
          <a:prstGeom prst="rect">
            <a:avLst/>
          </a:prstGeom>
        </p:spPr>
      </p:pic>
      <p:sp>
        <p:nvSpPr>
          <p:cNvPr id="17" name="TextBox 16">
            <a:extLst>
              <a:ext uri="{FF2B5EF4-FFF2-40B4-BE49-F238E27FC236}">
                <a16:creationId xmlns:a16="http://schemas.microsoft.com/office/drawing/2014/main" id="{214B3BF1-BCBD-DDC2-8F67-10F436DFED79}"/>
              </a:ext>
            </a:extLst>
          </p:cNvPr>
          <p:cNvSpPr txBox="1"/>
          <p:nvPr/>
        </p:nvSpPr>
        <p:spPr>
          <a:xfrm>
            <a:off x="250937" y="2193560"/>
            <a:ext cx="2010548" cy="923330"/>
          </a:xfrm>
          <a:prstGeom prst="rect">
            <a:avLst/>
          </a:prstGeom>
          <a:noFill/>
        </p:spPr>
        <p:txBody>
          <a:bodyPr wrap="square" rtlCol="0">
            <a:spAutoFit/>
          </a:bodyPr>
          <a:lstStyle/>
          <a:p>
            <a:r>
              <a:rPr lang="en-GB" sz="1800" b="1" dirty="0">
                <a:solidFill>
                  <a:srgbClr val="000000"/>
                </a:solidFill>
              </a:rPr>
              <a:t>Schiapparelli EDM Capsule Design</a:t>
            </a:r>
          </a:p>
        </p:txBody>
      </p:sp>
      <p:sp>
        <p:nvSpPr>
          <p:cNvPr id="19" name="TextBox 18">
            <a:extLst>
              <a:ext uri="{FF2B5EF4-FFF2-40B4-BE49-F238E27FC236}">
                <a16:creationId xmlns:a16="http://schemas.microsoft.com/office/drawing/2014/main" id="{FF2B8FA3-6837-36B6-E529-A91083C6F17C}"/>
              </a:ext>
            </a:extLst>
          </p:cNvPr>
          <p:cNvSpPr txBox="1"/>
          <p:nvPr/>
        </p:nvSpPr>
        <p:spPr>
          <a:xfrm>
            <a:off x="1852789" y="1929413"/>
            <a:ext cx="3082406" cy="1200329"/>
          </a:xfrm>
          <a:prstGeom prst="rect">
            <a:avLst/>
          </a:prstGeom>
          <a:noFill/>
        </p:spPr>
        <p:txBody>
          <a:bodyPr wrap="square" rtlCol="0">
            <a:spAutoFit/>
          </a:bodyPr>
          <a:lstStyle/>
          <a:p>
            <a:pPr marL="0" indent="0">
              <a:buNone/>
            </a:pPr>
            <a:r>
              <a:rPr lang="en-GB" sz="1800" b="1" dirty="0">
                <a:solidFill>
                  <a:srgbClr val="000000"/>
                </a:solidFill>
              </a:rPr>
              <a:t>Meshing: cut-cell method (for Structured mesh)</a:t>
            </a:r>
          </a:p>
          <a:p>
            <a:pPr marL="0" indent="0">
              <a:buNone/>
            </a:pPr>
            <a:r>
              <a:rPr lang="en-GB" sz="1800" b="1" dirty="0">
                <a:solidFill>
                  <a:srgbClr val="000000"/>
                </a:solidFill>
              </a:rPr>
              <a:t>No of cells: 1.17 million</a:t>
            </a:r>
          </a:p>
          <a:p>
            <a:pPr marL="0" indent="0">
              <a:buNone/>
            </a:pPr>
            <a:r>
              <a:rPr lang="en-GB" sz="1800" b="1" dirty="0">
                <a:solidFill>
                  <a:srgbClr val="000000"/>
                </a:solidFill>
              </a:rPr>
              <a:t>Domain length = 100m</a:t>
            </a:r>
            <a:endParaRPr lang="en-GB" sz="1000" b="1" dirty="0">
              <a:solidFill>
                <a:srgbClr val="000000"/>
              </a:solidFill>
            </a:endParaRPr>
          </a:p>
        </p:txBody>
      </p:sp>
      <p:sp>
        <p:nvSpPr>
          <p:cNvPr id="20" name="TextBox 19">
            <a:extLst>
              <a:ext uri="{FF2B5EF4-FFF2-40B4-BE49-F238E27FC236}">
                <a16:creationId xmlns:a16="http://schemas.microsoft.com/office/drawing/2014/main" id="{2D0CA969-78AD-0B3D-B746-7412A288D546}"/>
              </a:ext>
            </a:extLst>
          </p:cNvPr>
          <p:cNvSpPr txBox="1"/>
          <p:nvPr/>
        </p:nvSpPr>
        <p:spPr>
          <a:xfrm>
            <a:off x="1929526" y="4744306"/>
            <a:ext cx="2731752" cy="1338828"/>
          </a:xfrm>
          <a:prstGeom prst="rect">
            <a:avLst/>
          </a:prstGeom>
          <a:noFill/>
        </p:spPr>
        <p:txBody>
          <a:bodyPr wrap="square" rtlCol="0">
            <a:spAutoFit/>
          </a:bodyPr>
          <a:lstStyle/>
          <a:p>
            <a:pPr marL="0" indent="0">
              <a:buNone/>
            </a:pPr>
            <a:r>
              <a:rPr lang="en-GB" sz="1800" b="1" dirty="0">
                <a:solidFill>
                  <a:srgbClr val="000000"/>
                </a:solidFill>
              </a:rPr>
              <a:t>Meshing:  Polyhedral (for Structured mesh)</a:t>
            </a:r>
          </a:p>
          <a:p>
            <a:pPr marL="0" indent="0">
              <a:buNone/>
            </a:pPr>
            <a:r>
              <a:rPr lang="en-GB" sz="1800" b="1" dirty="0">
                <a:solidFill>
                  <a:srgbClr val="000000"/>
                </a:solidFill>
              </a:rPr>
              <a:t>No of cells: 1.13 million</a:t>
            </a:r>
          </a:p>
          <a:p>
            <a:r>
              <a:rPr lang="en-GB" sz="1800" b="1" dirty="0">
                <a:solidFill>
                  <a:srgbClr val="000000"/>
                </a:solidFill>
              </a:rPr>
              <a:t>Domain length = 100m</a:t>
            </a:r>
          </a:p>
          <a:p>
            <a:pPr marL="0" indent="0">
              <a:buNone/>
            </a:pPr>
            <a:endParaRPr lang="en-GB" sz="900" b="1" dirty="0">
              <a:solidFill>
                <a:srgbClr val="000000"/>
              </a:solidFill>
            </a:endParaRPr>
          </a:p>
        </p:txBody>
      </p:sp>
      <p:sp>
        <p:nvSpPr>
          <p:cNvPr id="21" name="TextBox 20">
            <a:extLst>
              <a:ext uri="{FF2B5EF4-FFF2-40B4-BE49-F238E27FC236}">
                <a16:creationId xmlns:a16="http://schemas.microsoft.com/office/drawing/2014/main" id="{6E6B5E01-FD1B-FA01-4A10-B57109E31D27}"/>
              </a:ext>
            </a:extLst>
          </p:cNvPr>
          <p:cNvSpPr txBox="1"/>
          <p:nvPr/>
        </p:nvSpPr>
        <p:spPr>
          <a:xfrm>
            <a:off x="193970" y="4528000"/>
            <a:ext cx="1873468" cy="1200329"/>
          </a:xfrm>
          <a:prstGeom prst="rect">
            <a:avLst/>
          </a:prstGeom>
          <a:noFill/>
        </p:spPr>
        <p:txBody>
          <a:bodyPr wrap="square" rtlCol="0">
            <a:spAutoFit/>
          </a:bodyPr>
          <a:lstStyle/>
          <a:p>
            <a:r>
              <a:rPr lang="en-GB" sz="1800" b="1" dirty="0">
                <a:solidFill>
                  <a:srgbClr val="000000"/>
                </a:solidFill>
              </a:rPr>
              <a:t>Design of the parachute of Schiapparelli EDM</a:t>
            </a:r>
          </a:p>
        </p:txBody>
      </p:sp>
      <p:pic>
        <p:nvPicPr>
          <p:cNvPr id="13" name="Picture 12">
            <a:extLst>
              <a:ext uri="{FF2B5EF4-FFF2-40B4-BE49-F238E27FC236}">
                <a16:creationId xmlns:a16="http://schemas.microsoft.com/office/drawing/2014/main" id="{906509D3-1335-F109-6281-B5C58CDC96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0380" y="3279535"/>
            <a:ext cx="1115771" cy="1248464"/>
          </a:xfrm>
          <a:prstGeom prst="rect">
            <a:avLst/>
          </a:prstGeom>
          <a:noFill/>
        </p:spPr>
      </p:pic>
      <p:pic>
        <p:nvPicPr>
          <p:cNvPr id="16" name="Picture 15">
            <a:extLst>
              <a:ext uri="{FF2B5EF4-FFF2-40B4-BE49-F238E27FC236}">
                <a16:creationId xmlns:a16="http://schemas.microsoft.com/office/drawing/2014/main" id="{9B5F7B80-D825-33ED-CCCF-26F1647EE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4553" y="3105618"/>
            <a:ext cx="2145137" cy="1569832"/>
          </a:xfrm>
          <a:prstGeom prst="rect">
            <a:avLst/>
          </a:prstGeom>
        </p:spPr>
      </p:pic>
      <p:pic>
        <p:nvPicPr>
          <p:cNvPr id="11" name="Picture 10" descr="A picture containing electronics, case&#10;&#10;Description automatically generated">
            <a:extLst>
              <a:ext uri="{FF2B5EF4-FFF2-40B4-BE49-F238E27FC236}">
                <a16:creationId xmlns:a16="http://schemas.microsoft.com/office/drawing/2014/main" id="{57CEC10F-A734-FE39-CB62-8BEB361BF9BA}"/>
              </a:ext>
            </a:extLst>
          </p:cNvPr>
          <p:cNvPicPr>
            <a:picLocks noChangeAspect="1"/>
          </p:cNvPicPr>
          <p:nvPr/>
        </p:nvPicPr>
        <p:blipFill rotWithShape="1">
          <a:blip r:embed="rId5">
            <a:extLst>
              <a:ext uri="{28A0092B-C50C-407E-A947-70E740481C1C}">
                <a14:useLocalDpi xmlns:a14="http://schemas.microsoft.com/office/drawing/2010/main" val="0"/>
              </a:ext>
            </a:extLst>
          </a:blip>
          <a:srcRect t="4082" b="1965"/>
          <a:stretch/>
        </p:blipFill>
        <p:spPr>
          <a:xfrm>
            <a:off x="2134667" y="563487"/>
            <a:ext cx="2044910" cy="1412689"/>
          </a:xfrm>
          <a:prstGeom prst="rect">
            <a:avLst/>
          </a:prstGeom>
        </p:spPr>
      </p:pic>
      <p:graphicFrame>
        <p:nvGraphicFramePr>
          <p:cNvPr id="12" name="Table 11">
            <a:extLst>
              <a:ext uri="{FF2B5EF4-FFF2-40B4-BE49-F238E27FC236}">
                <a16:creationId xmlns:a16="http://schemas.microsoft.com/office/drawing/2014/main" id="{B97041B8-05B3-385A-7EAC-BFB2D0B5F088}"/>
              </a:ext>
            </a:extLst>
          </p:cNvPr>
          <p:cNvGraphicFramePr>
            <a:graphicFrameLocks noGrp="1"/>
          </p:cNvGraphicFramePr>
          <p:nvPr>
            <p:extLst>
              <p:ext uri="{D42A27DB-BD31-4B8C-83A1-F6EECF244321}">
                <p14:modId xmlns:p14="http://schemas.microsoft.com/office/powerpoint/2010/main" val="434378087"/>
              </p:ext>
            </p:extLst>
          </p:nvPr>
        </p:nvGraphicFramePr>
        <p:xfrm>
          <a:off x="4807763" y="531258"/>
          <a:ext cx="3960439" cy="5362258"/>
        </p:xfrm>
        <a:graphic>
          <a:graphicData uri="http://schemas.openxmlformats.org/drawingml/2006/table">
            <a:tbl>
              <a:tblPr firstRow="1" firstCol="1" bandRow="1">
                <a:tableStyleId>{5940675A-B579-460E-94D1-54222C63F5DA}</a:tableStyleId>
              </a:tblPr>
              <a:tblGrid>
                <a:gridCol w="570446">
                  <a:extLst>
                    <a:ext uri="{9D8B030D-6E8A-4147-A177-3AD203B41FA5}">
                      <a16:colId xmlns:a16="http://schemas.microsoft.com/office/drawing/2014/main" val="2822426228"/>
                    </a:ext>
                  </a:extLst>
                </a:gridCol>
                <a:gridCol w="777733">
                  <a:extLst>
                    <a:ext uri="{9D8B030D-6E8A-4147-A177-3AD203B41FA5}">
                      <a16:colId xmlns:a16="http://schemas.microsoft.com/office/drawing/2014/main" val="4068118253"/>
                    </a:ext>
                  </a:extLst>
                </a:gridCol>
                <a:gridCol w="2612260">
                  <a:extLst>
                    <a:ext uri="{9D8B030D-6E8A-4147-A177-3AD203B41FA5}">
                      <a16:colId xmlns:a16="http://schemas.microsoft.com/office/drawing/2014/main" val="3830171605"/>
                    </a:ext>
                  </a:extLst>
                </a:gridCol>
              </a:tblGrid>
              <a:tr h="167017">
                <a:tc>
                  <a:txBody>
                    <a:bodyPr/>
                    <a:lstStyle/>
                    <a:p>
                      <a:pPr algn="just">
                        <a:lnSpc>
                          <a:spcPct val="150000"/>
                        </a:lnSpc>
                        <a:spcAft>
                          <a:spcPts val="800"/>
                        </a:spcAft>
                      </a:pPr>
                      <a:r>
                        <a:rPr lang="it-IT" sz="1100" b="1" dirty="0">
                          <a:solidFill>
                            <a:srgbClr val="000000"/>
                          </a:solidFill>
                          <a:effectLst/>
                        </a:rPr>
                        <a:t>Zone</a:t>
                      </a:r>
                      <a:endParaRPr lang="en-GB"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03" marR="47203" marT="0" marB="0" anchor="b"/>
                </a:tc>
                <a:tc>
                  <a:txBody>
                    <a:bodyPr/>
                    <a:lstStyle/>
                    <a:p>
                      <a:pPr algn="just">
                        <a:lnSpc>
                          <a:spcPct val="150000"/>
                        </a:lnSpc>
                        <a:spcAft>
                          <a:spcPts val="800"/>
                        </a:spcAft>
                      </a:pPr>
                      <a:r>
                        <a:rPr lang="it-IT" sz="1100" b="1" dirty="0">
                          <a:solidFill>
                            <a:srgbClr val="000000"/>
                          </a:solidFill>
                          <a:effectLst/>
                        </a:rPr>
                        <a:t>Type</a:t>
                      </a:r>
                      <a:endParaRPr lang="en-GB"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03" marR="47203" marT="0" marB="0" anchor="b"/>
                </a:tc>
                <a:tc>
                  <a:txBody>
                    <a:bodyPr/>
                    <a:lstStyle/>
                    <a:p>
                      <a:pPr algn="just">
                        <a:lnSpc>
                          <a:spcPct val="150000"/>
                        </a:lnSpc>
                        <a:spcAft>
                          <a:spcPts val="800"/>
                        </a:spcAft>
                      </a:pPr>
                      <a:r>
                        <a:rPr lang="it-IT" sz="1100" b="1" dirty="0">
                          <a:solidFill>
                            <a:srgbClr val="000000"/>
                          </a:solidFill>
                          <a:effectLst/>
                        </a:rPr>
                        <a:t>Parameters</a:t>
                      </a:r>
                      <a:endParaRPr lang="en-GB"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03" marR="47203" marT="0" marB="0" anchor="b"/>
                </a:tc>
                <a:extLst>
                  <a:ext uri="{0D108BD9-81ED-4DB2-BD59-A6C34878D82A}">
                    <a16:rowId xmlns:a16="http://schemas.microsoft.com/office/drawing/2014/main" val="3623800300"/>
                  </a:ext>
                </a:extLst>
              </a:tr>
              <a:tr h="4488945">
                <a:tc>
                  <a:txBody>
                    <a:bodyPr/>
                    <a:lstStyle/>
                    <a:p>
                      <a:pPr algn="just">
                        <a:lnSpc>
                          <a:spcPct val="150000"/>
                        </a:lnSpc>
                        <a:spcAft>
                          <a:spcPts val="800"/>
                        </a:spcAft>
                      </a:pPr>
                      <a:r>
                        <a:rPr lang="it-IT" sz="1100" dirty="0">
                          <a:solidFill>
                            <a:srgbClr val="000000"/>
                          </a:solidFill>
                          <a:effectLst/>
                        </a:rPr>
                        <a:t>Inlet</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03" marR="47203" marT="0" marB="0"/>
                </a:tc>
                <a:tc>
                  <a:txBody>
                    <a:bodyPr/>
                    <a:lstStyle/>
                    <a:p>
                      <a:pPr algn="just">
                        <a:lnSpc>
                          <a:spcPct val="150000"/>
                        </a:lnSpc>
                        <a:spcAft>
                          <a:spcPts val="800"/>
                        </a:spcAft>
                      </a:pPr>
                      <a:r>
                        <a:rPr lang="it-IT" sz="1100" dirty="0">
                          <a:solidFill>
                            <a:srgbClr val="000000"/>
                          </a:solidFill>
                          <a:effectLst/>
                        </a:rPr>
                        <a:t>Pressure Far field</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03" marR="47203" marT="0" marB="0"/>
                </a:tc>
                <a:tc>
                  <a:txBody>
                    <a:bodyPr/>
                    <a:lstStyle/>
                    <a:p>
                      <a:pPr marL="0" marR="0" lvl="0" indent="0" algn="just" defTabSz="914400" rtl="0" eaLnBrk="1" fontAlgn="auto" latinLnBrk="0" hangingPunct="1">
                        <a:lnSpc>
                          <a:spcPct val="100000"/>
                        </a:lnSpc>
                        <a:spcBef>
                          <a:spcPts val="0"/>
                        </a:spcBef>
                        <a:spcAft>
                          <a:spcPts val="800"/>
                        </a:spcAft>
                        <a:buClrTx/>
                        <a:buSzTx/>
                        <a:buFontTx/>
                        <a:buNone/>
                        <a:tabLst/>
                        <a:defRPr/>
                      </a:pPr>
                      <a:r>
                        <a:rPr lang="en-GB" sz="1100" dirty="0">
                          <a:solidFill>
                            <a:srgbClr val="000000"/>
                          </a:solidFill>
                          <a:effectLst/>
                        </a:rPr>
                        <a:t>At H=10km, M=2.04 (Velocity (v)=228.5m/s)</a:t>
                      </a:r>
                    </a:p>
                    <a:p>
                      <a:pPr algn="just">
                        <a:lnSpc>
                          <a:spcPct val="100000"/>
                        </a:lnSpc>
                        <a:spcAft>
                          <a:spcPts val="800"/>
                        </a:spcAft>
                      </a:pPr>
                      <a:r>
                        <a:rPr lang="en-GB" sz="1100" dirty="0">
                          <a:solidFill>
                            <a:srgbClr val="000000"/>
                          </a:solidFill>
                          <a:effectLst/>
                        </a:rPr>
                        <a:t>P=250Pa</a:t>
                      </a:r>
                    </a:p>
                    <a:p>
                      <a:pPr algn="just">
                        <a:lnSpc>
                          <a:spcPct val="100000"/>
                        </a:lnSpc>
                        <a:spcAft>
                          <a:spcPts val="800"/>
                        </a:spcAft>
                      </a:pPr>
                      <a:r>
                        <a:rPr lang="en-GB" sz="1100" dirty="0">
                          <a:solidFill>
                            <a:srgbClr val="000000"/>
                          </a:solidFill>
                          <a:effectLst/>
                        </a:rPr>
                        <a:t>T=205K </a:t>
                      </a:r>
                    </a:p>
                    <a:p>
                      <a:pPr algn="just">
                        <a:lnSpc>
                          <a:spcPct val="100000"/>
                        </a:lnSpc>
                        <a:spcAft>
                          <a:spcPts val="800"/>
                        </a:spcAft>
                      </a:pPr>
                      <a:r>
                        <a:rPr lang="en-GB" sz="1100" dirty="0">
                          <a:solidFill>
                            <a:srgbClr val="000000"/>
                          </a:solidFill>
                          <a:effectLst/>
                        </a:rPr>
                        <a:t>At H=20km, M=</a:t>
                      </a:r>
                      <a:r>
                        <a:rPr lang="en-GB" sz="1100" dirty="0">
                          <a:solidFill>
                            <a:srgbClr val="000000"/>
                          </a:solidFill>
                        </a:rPr>
                        <a:t>2.14</a:t>
                      </a:r>
                      <a:r>
                        <a:rPr lang="en-GB" sz="1100" dirty="0">
                          <a:solidFill>
                            <a:srgbClr val="000000"/>
                          </a:solidFill>
                          <a:effectLst/>
                        </a:rPr>
                        <a:t>,</a:t>
                      </a:r>
                    </a:p>
                    <a:p>
                      <a:pPr algn="just">
                        <a:lnSpc>
                          <a:spcPct val="100000"/>
                        </a:lnSpc>
                        <a:spcAft>
                          <a:spcPts val="800"/>
                        </a:spcAft>
                      </a:pPr>
                      <a:r>
                        <a:rPr lang="en-GB" sz="1100" dirty="0">
                          <a:solidFill>
                            <a:srgbClr val="000000"/>
                          </a:solidFill>
                          <a:effectLst/>
                        </a:rPr>
                        <a:t>P= 95.04 Pa</a:t>
                      </a:r>
                    </a:p>
                    <a:p>
                      <a:pPr algn="just">
                        <a:lnSpc>
                          <a:spcPct val="100000"/>
                        </a:lnSpc>
                        <a:spcAft>
                          <a:spcPts val="800"/>
                        </a:spcAft>
                      </a:pPr>
                      <a:r>
                        <a:rPr lang="en-GB" sz="1100" dirty="0">
                          <a:solidFill>
                            <a:srgbClr val="000000"/>
                          </a:solidFill>
                          <a:effectLst/>
                        </a:rPr>
                        <a:t>T=</a:t>
                      </a:r>
                      <a:r>
                        <a:rPr lang="en-GB" sz="1100" dirty="0">
                          <a:solidFill>
                            <a:srgbClr val="000000"/>
                          </a:solidFill>
                        </a:rPr>
                        <a:t>188.3 </a:t>
                      </a:r>
                      <a:r>
                        <a:rPr lang="en-GB" sz="1100" dirty="0">
                          <a:solidFill>
                            <a:srgbClr val="000000"/>
                          </a:solidFill>
                          <a:effectLst/>
                        </a:rPr>
                        <a:t> K</a:t>
                      </a:r>
                    </a:p>
                    <a:p>
                      <a:pPr algn="just">
                        <a:lnSpc>
                          <a:spcPct val="100000"/>
                        </a:lnSpc>
                        <a:spcAft>
                          <a:spcPts val="800"/>
                        </a:spcAft>
                      </a:pPr>
                      <a:r>
                        <a:rPr lang="en-GB" sz="1100" dirty="0">
                          <a:solidFill>
                            <a:srgbClr val="000000"/>
                          </a:solidFill>
                          <a:effectLst/>
                        </a:rPr>
                        <a:t>At H=50 km, M=</a:t>
                      </a:r>
                      <a:r>
                        <a:rPr lang="en-GB" sz="1100" dirty="0">
                          <a:solidFill>
                            <a:srgbClr val="000000"/>
                          </a:solidFill>
                        </a:rPr>
                        <a:t>2.38</a:t>
                      </a:r>
                      <a:r>
                        <a:rPr lang="en-GB" sz="1100" dirty="0">
                          <a:solidFill>
                            <a:srgbClr val="000000"/>
                          </a:solidFill>
                          <a:effectLst/>
                        </a:rPr>
                        <a:t>,</a:t>
                      </a:r>
                    </a:p>
                    <a:p>
                      <a:pPr algn="just">
                        <a:lnSpc>
                          <a:spcPct val="100000"/>
                        </a:lnSpc>
                        <a:spcAft>
                          <a:spcPts val="800"/>
                        </a:spcAft>
                      </a:pPr>
                      <a:r>
                        <a:rPr lang="en-GB" sz="1100" dirty="0">
                          <a:solidFill>
                            <a:srgbClr val="000000"/>
                          </a:solidFill>
                          <a:effectLst/>
                        </a:rPr>
                        <a:t>P= </a:t>
                      </a:r>
                      <a:r>
                        <a:rPr lang="en-GB" sz="1100" dirty="0">
                          <a:solidFill>
                            <a:srgbClr val="000000"/>
                          </a:solidFill>
                        </a:rPr>
                        <a:t>3.1545e-02 </a:t>
                      </a:r>
                      <a:r>
                        <a:rPr lang="en-GB" sz="1100" dirty="0">
                          <a:solidFill>
                            <a:srgbClr val="000000"/>
                          </a:solidFill>
                          <a:effectLst/>
                        </a:rPr>
                        <a:t>Pa</a:t>
                      </a:r>
                    </a:p>
                    <a:p>
                      <a:pPr algn="just">
                        <a:lnSpc>
                          <a:spcPct val="100000"/>
                        </a:lnSpc>
                        <a:spcAft>
                          <a:spcPts val="800"/>
                        </a:spcAft>
                      </a:pPr>
                      <a:r>
                        <a:rPr lang="en-GB" sz="1100" dirty="0">
                          <a:solidFill>
                            <a:srgbClr val="000000"/>
                          </a:solidFill>
                          <a:effectLst/>
                        </a:rPr>
                        <a:t>T=</a:t>
                      </a:r>
                      <a:r>
                        <a:rPr lang="en-GB" sz="1100" dirty="0">
                          <a:solidFill>
                            <a:srgbClr val="000000"/>
                          </a:solidFill>
                        </a:rPr>
                        <a:t>152.2 </a:t>
                      </a:r>
                      <a:r>
                        <a:rPr lang="en-GB" sz="1100" dirty="0">
                          <a:solidFill>
                            <a:srgbClr val="000000"/>
                          </a:solidFill>
                          <a:effectLst/>
                        </a:rPr>
                        <a:t> K</a:t>
                      </a:r>
                    </a:p>
                    <a:p>
                      <a:pPr>
                        <a:lnSpc>
                          <a:spcPct val="100000"/>
                        </a:lnSpc>
                        <a:spcAft>
                          <a:spcPts val="800"/>
                        </a:spcAft>
                      </a:pPr>
                      <a:r>
                        <a:rPr lang="en-GB" sz="1100" dirty="0">
                          <a:solidFill>
                            <a:srgbClr val="000000"/>
                          </a:solidFill>
                          <a:effectLst/>
                        </a:rPr>
                        <a:t>For chemical composition,</a:t>
                      </a:r>
                    </a:p>
                    <a:p>
                      <a:pPr>
                        <a:lnSpc>
                          <a:spcPct val="100000"/>
                        </a:lnSpc>
                        <a:spcAft>
                          <a:spcPts val="800"/>
                        </a:spcAft>
                      </a:pPr>
                      <a:r>
                        <a:rPr lang="en-GB" sz="1100" dirty="0">
                          <a:solidFill>
                            <a:srgbClr val="000000"/>
                          </a:solidFill>
                          <a:effectLst/>
                        </a:rPr>
                        <a:t>Species transport</a:t>
                      </a:r>
                    </a:p>
                    <a:p>
                      <a:pPr>
                        <a:lnSpc>
                          <a:spcPct val="100000"/>
                        </a:lnSpc>
                        <a:spcAft>
                          <a:spcPts val="800"/>
                        </a:spcAft>
                      </a:pPr>
                      <a:r>
                        <a:rPr lang="en-GB" sz="1100" dirty="0">
                          <a:solidFill>
                            <a:srgbClr val="000000"/>
                          </a:solidFill>
                          <a:effectLst/>
                        </a:rPr>
                        <a:t>Mass fractions:</a:t>
                      </a:r>
                    </a:p>
                    <a:p>
                      <a:pPr>
                        <a:lnSpc>
                          <a:spcPct val="100000"/>
                        </a:lnSpc>
                        <a:spcAft>
                          <a:spcPts val="800"/>
                        </a:spcAft>
                      </a:pPr>
                      <a:r>
                        <a:rPr lang="it-IT" sz="1100" dirty="0">
                          <a:solidFill>
                            <a:srgbClr val="000000"/>
                          </a:solidFill>
                          <a:effectLst/>
                        </a:rPr>
                        <a:t>CO</a:t>
                      </a:r>
                      <a:r>
                        <a:rPr lang="it-IT" sz="1100" baseline="-25000" dirty="0">
                          <a:solidFill>
                            <a:srgbClr val="000000"/>
                          </a:solidFill>
                          <a:effectLst/>
                        </a:rPr>
                        <a:t>2    </a:t>
                      </a:r>
                      <a:r>
                        <a:rPr lang="it-IT" sz="1100" dirty="0">
                          <a:solidFill>
                            <a:srgbClr val="000000"/>
                          </a:solidFill>
                          <a:effectLst/>
                        </a:rPr>
                        <a:t>= 0.9532</a:t>
                      </a:r>
                      <a:endParaRPr lang="en-GB" sz="1100" dirty="0">
                        <a:solidFill>
                          <a:srgbClr val="000000"/>
                        </a:solidFill>
                        <a:effectLst/>
                      </a:endParaRPr>
                    </a:p>
                    <a:p>
                      <a:pPr>
                        <a:lnSpc>
                          <a:spcPct val="100000"/>
                        </a:lnSpc>
                        <a:spcAft>
                          <a:spcPts val="800"/>
                        </a:spcAft>
                      </a:pPr>
                      <a:r>
                        <a:rPr lang="it-IT" sz="1100" dirty="0">
                          <a:solidFill>
                            <a:srgbClr val="000000"/>
                          </a:solidFill>
                          <a:effectLst/>
                        </a:rPr>
                        <a:t>O</a:t>
                      </a:r>
                      <a:r>
                        <a:rPr lang="it-IT" sz="1100" baseline="-25000" dirty="0">
                          <a:solidFill>
                            <a:srgbClr val="000000"/>
                          </a:solidFill>
                          <a:effectLst/>
                        </a:rPr>
                        <a:t>2</a:t>
                      </a:r>
                      <a:r>
                        <a:rPr lang="it-IT" sz="1100" dirty="0">
                          <a:solidFill>
                            <a:srgbClr val="000000"/>
                          </a:solidFill>
                          <a:effectLst/>
                        </a:rPr>
                        <a:t>      = 0.00174</a:t>
                      </a:r>
                      <a:endParaRPr lang="en-GB" sz="1100" dirty="0">
                        <a:solidFill>
                          <a:srgbClr val="000000"/>
                        </a:solidFill>
                        <a:effectLst/>
                      </a:endParaRPr>
                    </a:p>
                    <a:p>
                      <a:pPr>
                        <a:lnSpc>
                          <a:spcPct val="100000"/>
                        </a:lnSpc>
                        <a:spcAft>
                          <a:spcPts val="800"/>
                        </a:spcAft>
                      </a:pPr>
                      <a:r>
                        <a:rPr lang="it-IT" sz="1100" dirty="0">
                          <a:solidFill>
                            <a:srgbClr val="000000"/>
                          </a:solidFill>
                          <a:effectLst/>
                        </a:rPr>
                        <a:t>N</a:t>
                      </a:r>
                      <a:r>
                        <a:rPr lang="it-IT" sz="1100" baseline="-25000" dirty="0">
                          <a:solidFill>
                            <a:srgbClr val="000000"/>
                          </a:solidFill>
                          <a:effectLst/>
                        </a:rPr>
                        <a:t>2         </a:t>
                      </a:r>
                      <a:r>
                        <a:rPr lang="it-IT" sz="1100" dirty="0">
                          <a:solidFill>
                            <a:srgbClr val="000000"/>
                          </a:solidFill>
                          <a:effectLst/>
                        </a:rPr>
                        <a:t>= 0.0028</a:t>
                      </a:r>
                      <a:endParaRPr lang="en-GB" sz="1100" dirty="0">
                        <a:solidFill>
                          <a:srgbClr val="000000"/>
                        </a:solidFill>
                        <a:effectLst/>
                      </a:endParaRPr>
                    </a:p>
                    <a:p>
                      <a:pPr>
                        <a:lnSpc>
                          <a:spcPct val="100000"/>
                        </a:lnSpc>
                        <a:spcAft>
                          <a:spcPts val="800"/>
                        </a:spcAft>
                      </a:pPr>
                      <a:r>
                        <a:rPr lang="it-IT" sz="1100" dirty="0">
                          <a:solidFill>
                            <a:srgbClr val="000000"/>
                          </a:solidFill>
                          <a:effectLst/>
                        </a:rPr>
                        <a:t>CO     = 0.000747</a:t>
                      </a:r>
                      <a:endParaRPr lang="en-GB" sz="1100" dirty="0">
                        <a:solidFill>
                          <a:srgbClr val="000000"/>
                        </a:solidFill>
                        <a:effectLst/>
                      </a:endParaRPr>
                    </a:p>
                    <a:p>
                      <a:pPr>
                        <a:lnSpc>
                          <a:spcPct val="100000"/>
                        </a:lnSpc>
                        <a:spcAft>
                          <a:spcPts val="800"/>
                        </a:spcAft>
                      </a:pPr>
                      <a:r>
                        <a:rPr lang="it-IT" sz="1100" dirty="0">
                          <a:solidFill>
                            <a:srgbClr val="000000"/>
                          </a:solidFill>
                          <a:effectLst/>
                        </a:rPr>
                        <a:t>H</a:t>
                      </a:r>
                      <a:r>
                        <a:rPr lang="it-IT" sz="1100" baseline="-25000" dirty="0">
                          <a:solidFill>
                            <a:srgbClr val="000000"/>
                          </a:solidFill>
                          <a:effectLst/>
                        </a:rPr>
                        <a:t>2</a:t>
                      </a:r>
                      <a:r>
                        <a:rPr lang="it-IT" sz="1100" dirty="0">
                          <a:solidFill>
                            <a:srgbClr val="000000"/>
                          </a:solidFill>
                          <a:effectLst/>
                        </a:rPr>
                        <a:t>O   = 0.0003</a:t>
                      </a:r>
                      <a:endParaRPr lang="en-GB" sz="1100" dirty="0">
                        <a:solidFill>
                          <a:srgbClr val="000000"/>
                        </a:solidFill>
                        <a:effectLst/>
                      </a:endParaRPr>
                    </a:p>
                    <a:p>
                      <a:pPr>
                        <a:lnSpc>
                          <a:spcPct val="100000"/>
                        </a:lnSpc>
                        <a:spcAft>
                          <a:spcPts val="800"/>
                        </a:spcAft>
                      </a:pPr>
                      <a:r>
                        <a:rPr lang="it-IT" sz="1100" dirty="0">
                          <a:solidFill>
                            <a:srgbClr val="000000"/>
                          </a:solidFill>
                          <a:effectLst/>
                        </a:rPr>
                        <a:t>Ar =0.0017</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03" marR="47203" marT="0" marB="0"/>
                </a:tc>
                <a:extLst>
                  <a:ext uri="{0D108BD9-81ED-4DB2-BD59-A6C34878D82A}">
                    <a16:rowId xmlns:a16="http://schemas.microsoft.com/office/drawing/2014/main" val="3009832001"/>
                  </a:ext>
                </a:extLst>
              </a:tr>
              <a:tr h="197460">
                <a:tc>
                  <a:txBody>
                    <a:bodyPr/>
                    <a:lstStyle/>
                    <a:p>
                      <a:pPr algn="just">
                        <a:lnSpc>
                          <a:spcPct val="150000"/>
                        </a:lnSpc>
                        <a:spcAft>
                          <a:spcPts val="800"/>
                        </a:spcAft>
                      </a:pPr>
                      <a:r>
                        <a:rPr lang="it-IT" sz="1100" dirty="0">
                          <a:solidFill>
                            <a:srgbClr val="000000"/>
                          </a:solidFill>
                          <a:effectLst/>
                        </a:rPr>
                        <a:t>Wall</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03" marR="47203" marT="0" marB="0"/>
                </a:tc>
                <a:tc>
                  <a:txBody>
                    <a:bodyPr/>
                    <a:lstStyle/>
                    <a:p>
                      <a:pPr algn="just">
                        <a:lnSpc>
                          <a:spcPct val="150000"/>
                        </a:lnSpc>
                        <a:spcAft>
                          <a:spcPts val="800"/>
                        </a:spcAft>
                      </a:pPr>
                      <a:r>
                        <a:rPr lang="it-IT" sz="1100" dirty="0">
                          <a:solidFill>
                            <a:srgbClr val="000000"/>
                          </a:solidFill>
                          <a:effectLst/>
                        </a:rPr>
                        <a:t>Wall</a:t>
                      </a:r>
                      <a:endPar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03" marR="47203" marT="0" marB="0"/>
                </a:tc>
                <a:tc>
                  <a:txBody>
                    <a:bodyPr/>
                    <a:lstStyle/>
                    <a:p>
                      <a:pPr algn="just">
                        <a:lnSpc>
                          <a:spcPct val="150000"/>
                        </a:lnSpc>
                        <a:spcAft>
                          <a:spcPts val="800"/>
                        </a:spcAft>
                      </a:pPr>
                      <a:r>
                        <a:rPr lang="en-GB"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txBody>
                  <a:tcPr marL="47203" marR="47203" marT="0" marB="0"/>
                </a:tc>
                <a:extLst>
                  <a:ext uri="{0D108BD9-81ED-4DB2-BD59-A6C34878D82A}">
                    <a16:rowId xmlns:a16="http://schemas.microsoft.com/office/drawing/2014/main" val="426767823"/>
                  </a:ext>
                </a:extLst>
              </a:tr>
            </a:tbl>
          </a:graphicData>
        </a:graphic>
      </p:graphicFrame>
      <p:sp>
        <p:nvSpPr>
          <p:cNvPr id="14" name="TextBox 13">
            <a:extLst>
              <a:ext uri="{FF2B5EF4-FFF2-40B4-BE49-F238E27FC236}">
                <a16:creationId xmlns:a16="http://schemas.microsoft.com/office/drawing/2014/main" id="{11ECD4CD-6340-B46B-C9A3-7CED6C1D1EE9}"/>
              </a:ext>
            </a:extLst>
          </p:cNvPr>
          <p:cNvSpPr txBox="1"/>
          <p:nvPr/>
        </p:nvSpPr>
        <p:spPr>
          <a:xfrm>
            <a:off x="6530171" y="132394"/>
            <a:ext cx="2335951"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1600" b="1" dirty="0">
                <a:solidFill>
                  <a:schemeClr val="tx1">
                    <a:lumMod val="50000"/>
                  </a:schemeClr>
                </a:solidFill>
              </a:rPr>
              <a:t>Boundary conditions</a:t>
            </a:r>
          </a:p>
        </p:txBody>
      </p:sp>
    </p:spTree>
    <p:extLst>
      <p:ext uri="{BB962C8B-B14F-4D97-AF65-F5344CB8AC3E}">
        <p14:creationId xmlns:p14="http://schemas.microsoft.com/office/powerpoint/2010/main" val="1809468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DF92-31D7-C9AC-BE5F-09A7357B21D9}"/>
              </a:ext>
            </a:extLst>
          </p:cNvPr>
          <p:cNvSpPr>
            <a:spLocks noGrp="1"/>
          </p:cNvSpPr>
          <p:nvPr>
            <p:ph type="title"/>
          </p:nvPr>
        </p:nvSpPr>
        <p:spPr>
          <a:xfrm>
            <a:off x="251520" y="-1"/>
            <a:ext cx="7559675" cy="427381"/>
          </a:xfrm>
        </p:spPr>
        <p:txBody>
          <a:bodyPr/>
          <a:lstStyle/>
          <a:p>
            <a:r>
              <a:rPr lang="en-GB" sz="2000" dirty="0"/>
              <a:t>SCHIAPPARELLI CAPSULE AT </a:t>
            </a:r>
            <a:r>
              <a:rPr lang="el-GR" sz="2000" dirty="0"/>
              <a:t>α</a:t>
            </a:r>
            <a:r>
              <a:rPr lang="en-GB" sz="2000" dirty="0"/>
              <a:t>=0°M=2.04185,</a:t>
            </a:r>
            <a:r>
              <a:rPr lang="en-IN" altLang="en-US" sz="2000" dirty="0"/>
              <a:t> H = 10km</a:t>
            </a:r>
            <a:endParaRPr lang="en-GB" sz="2000" dirty="0"/>
          </a:p>
        </p:txBody>
      </p:sp>
      <p:sp>
        <p:nvSpPr>
          <p:cNvPr id="3" name="Content Placeholder 2">
            <a:extLst>
              <a:ext uri="{FF2B5EF4-FFF2-40B4-BE49-F238E27FC236}">
                <a16:creationId xmlns:a16="http://schemas.microsoft.com/office/drawing/2014/main" id="{B962604E-06DA-5D11-40E1-D50FC836D384}"/>
              </a:ext>
            </a:extLst>
          </p:cNvPr>
          <p:cNvSpPr>
            <a:spLocks noGrp="1"/>
          </p:cNvSpPr>
          <p:nvPr>
            <p:ph sz="half" idx="1"/>
          </p:nvPr>
        </p:nvSpPr>
        <p:spPr>
          <a:xfrm>
            <a:off x="35495" y="427381"/>
            <a:ext cx="4392489" cy="5719419"/>
          </a:xfrm>
        </p:spPr>
        <p:txBody>
          <a:bodyPr/>
          <a:lstStyle/>
          <a:p>
            <a:pPr marL="0" indent="0">
              <a:buNone/>
            </a:pPr>
            <a:r>
              <a:rPr lang="en-GB" sz="1400" b="1" dirty="0"/>
              <a:t>Pressure</a:t>
            </a:r>
          </a:p>
          <a:p>
            <a:r>
              <a:rPr lang="en-GB" sz="1400" dirty="0"/>
              <a:t>Strong bow shock at the front end of the Schiaparelli EDM </a:t>
            </a:r>
          </a:p>
          <a:p>
            <a:r>
              <a:rPr lang="en-GB" sz="1400" dirty="0"/>
              <a:t>Immediate drop  at the leeside of the aft body.</a:t>
            </a:r>
            <a:r>
              <a:rPr lang="en-GB" sz="1400" b="1" dirty="0"/>
              <a:t> </a:t>
            </a:r>
          </a:p>
          <a:p>
            <a:r>
              <a:rPr lang="en-GB" sz="1400" b="1" dirty="0"/>
              <a:t>Pmax= 1201.11 Pa </a:t>
            </a:r>
            <a:r>
              <a:rPr lang="en-GB" sz="1400" dirty="0"/>
              <a:t>( observed from contour),</a:t>
            </a:r>
            <a:r>
              <a:rPr lang="en-GB" sz="1400" b="1" dirty="0"/>
              <a:t>Pmax = 1101.57 Pa(L4)</a:t>
            </a:r>
            <a:r>
              <a:rPr lang="en-GB" sz="1400" dirty="0"/>
              <a:t>,  Pmax = 982.15 Pa (L1). </a:t>
            </a:r>
            <a:endParaRPr lang="en-GB" sz="1400" b="1" dirty="0"/>
          </a:p>
          <a:p>
            <a:endParaRPr lang="en-GB" sz="1600" dirty="0"/>
          </a:p>
          <a:p>
            <a:endParaRPr lang="en-GB" sz="1200" b="1"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57A3A9-BF06-7F64-EDCA-75355638E74C}"/>
                  </a:ext>
                </a:extLst>
              </p:cNvPr>
              <p:cNvSpPr>
                <a:spLocks noGrp="1"/>
              </p:cNvSpPr>
              <p:nvPr>
                <p:ph sz="half" idx="2"/>
              </p:nvPr>
            </p:nvSpPr>
            <p:spPr>
              <a:xfrm>
                <a:off x="4367783" y="427381"/>
                <a:ext cx="4776217" cy="5651149"/>
              </a:xfrm>
            </p:spPr>
            <p:txBody>
              <a:bodyPr/>
              <a:lstStyle/>
              <a:p>
                <a:pPr marL="0" indent="0">
                  <a:buNone/>
                </a:pPr>
                <a:r>
                  <a:rPr lang="en-GB" sz="1600" b="1" dirty="0"/>
                  <a:t>Density</a:t>
                </a:r>
              </a:p>
              <a:p>
                <a:r>
                  <a:rPr lang="en-GB" sz="1600" dirty="0"/>
                  <a:t>Bow shock at  the front end of the Schiaparelli EDM at </a:t>
                </a:r>
                <a14:m>
                  <m:oMath xmlns:m="http://schemas.openxmlformats.org/officeDocument/2006/math">
                    <m:sSub>
                      <m:sSubPr>
                        <m:ctrlPr>
                          <a:rPr lang="en-GB" sz="1600" i="1" dirty="0" smtClean="0">
                            <a:solidFill>
                              <a:srgbClr val="836967"/>
                            </a:solidFill>
                            <a:latin typeface="Cambria Math" panose="02040503050406030204" pitchFamily="18" charset="0"/>
                          </a:rPr>
                        </m:ctrlPr>
                      </m:sSubPr>
                      <m:e>
                        <m:r>
                          <a:rPr lang="en-GB" sz="1600" i="1" dirty="0" smtClean="0">
                            <a:latin typeface="Cambria Math" panose="02040503050406030204" pitchFamily="18" charset="0"/>
                          </a:rPr>
                          <m:t>𝜌</m:t>
                        </m:r>
                      </m:e>
                      <m:sub>
                        <m:r>
                          <a:rPr lang="en-GB" sz="1600" b="0" i="1" dirty="0" smtClean="0">
                            <a:latin typeface="Cambria Math" panose="02040503050406030204" pitchFamily="18" charset="0"/>
                          </a:rPr>
                          <m:t>𝑚𝑖𝑛</m:t>
                        </m:r>
                      </m:sub>
                    </m:sSub>
                    <m:r>
                      <a:rPr lang="en-GB" sz="1600" b="0" i="1" dirty="0" smtClean="0">
                        <a:latin typeface="Cambria Math" panose="02040503050406030204" pitchFamily="18" charset="0"/>
                      </a:rPr>
                      <m:t>=0.00734</m:t>
                    </m:r>
                    <m:r>
                      <m:rPr>
                        <m:nor/>
                      </m:rPr>
                      <a:rPr lang="en-GB" sz="1600" dirty="0"/>
                      <m:t>(</m:t>
                    </m:r>
                    <m:r>
                      <m:rPr>
                        <m:nor/>
                      </m:rPr>
                      <a:rPr lang="en-GB" sz="1600" dirty="0"/>
                      <m:t>kg</m:t>
                    </m:r>
                    <m:r>
                      <m:rPr>
                        <m:nor/>
                      </m:rPr>
                      <a:rPr lang="en-GB" sz="1600" dirty="0"/>
                      <m:t>/</m:t>
                    </m:r>
                    <m:r>
                      <m:rPr>
                        <m:nor/>
                      </m:rPr>
                      <a:rPr lang="en-GB" sz="1600" dirty="0"/>
                      <m:t>m</m:t>
                    </m:r>
                    <m:r>
                      <m:rPr>
                        <m:nor/>
                      </m:rPr>
                      <a:rPr lang="en-GB" sz="1600" dirty="0"/>
                      <m:t>^3)</m:t>
                    </m:r>
                  </m:oMath>
                </a14:m>
                <a:r>
                  <a:rPr lang="en-GB" sz="1600" dirty="0"/>
                  <a:t>.</a:t>
                </a:r>
              </a:p>
              <a:p>
                <a14:m>
                  <m:oMath xmlns:m="http://schemas.openxmlformats.org/officeDocument/2006/math">
                    <m:sSub>
                      <m:sSubPr>
                        <m:ctrlPr>
                          <a:rPr lang="en-GB" sz="1600" b="1" i="1" dirty="0" smtClean="0">
                            <a:solidFill>
                              <a:srgbClr val="836967"/>
                            </a:solidFill>
                            <a:latin typeface="Cambria Math" panose="02040503050406030204" pitchFamily="18" charset="0"/>
                          </a:rPr>
                        </m:ctrlPr>
                      </m:sSubPr>
                      <m:e>
                        <m:r>
                          <a:rPr lang="en-GB" sz="1600" b="1" i="1" dirty="0" smtClean="0">
                            <a:latin typeface="Cambria Math" panose="02040503050406030204" pitchFamily="18" charset="0"/>
                          </a:rPr>
                          <m:t>𝝆</m:t>
                        </m:r>
                      </m:e>
                      <m:sub>
                        <m:r>
                          <a:rPr lang="en-GB" sz="1600" b="1" i="1" dirty="0" smtClean="0">
                            <a:latin typeface="Cambria Math" panose="02040503050406030204" pitchFamily="18" charset="0"/>
                          </a:rPr>
                          <m:t>𝒎𝒂𝒙</m:t>
                        </m:r>
                      </m:sub>
                    </m:sSub>
                  </m:oMath>
                </a14:m>
                <a:r>
                  <a:rPr lang="en-GB" sz="1600" b="1" dirty="0"/>
                  <a:t> =  0.007587 (kg/m^3) (L2)</a:t>
                </a:r>
                <a:r>
                  <a:rPr lang="en-GB" sz="1600" dirty="0"/>
                  <a:t>.</a:t>
                </a:r>
              </a:p>
              <a:p>
                <a:endParaRPr lang="en-GB" sz="1200" dirty="0"/>
              </a:p>
              <a:p>
                <a:pPr marL="0" indent="0">
                  <a:buNone/>
                </a:pPr>
                <a:endParaRPr lang="en-GB" sz="1200" dirty="0"/>
              </a:p>
              <a:p>
                <a:pPr marL="0" indent="0">
                  <a:buNone/>
                </a:pPr>
                <a:endParaRPr lang="en-GB" sz="1200" b="1" dirty="0"/>
              </a:p>
            </p:txBody>
          </p:sp>
        </mc:Choice>
        <mc:Fallback xmlns="">
          <p:sp>
            <p:nvSpPr>
              <p:cNvPr id="4" name="Content Placeholder 3">
                <a:extLst>
                  <a:ext uri="{FF2B5EF4-FFF2-40B4-BE49-F238E27FC236}">
                    <a16:creationId xmlns:a16="http://schemas.microsoft.com/office/drawing/2014/main" id="{2157A3A9-BF06-7F64-EDCA-75355638E74C}"/>
                  </a:ext>
                </a:extLst>
              </p:cNvPr>
              <p:cNvSpPr>
                <a:spLocks noGrp="1" noRot="1" noChangeAspect="1" noMove="1" noResize="1" noEditPoints="1" noAdjustHandles="1" noChangeArrowheads="1" noChangeShapeType="1" noTextEdit="1"/>
              </p:cNvSpPr>
              <p:nvPr>
                <p:ph sz="half" idx="2"/>
              </p:nvPr>
            </p:nvSpPr>
            <p:spPr>
              <a:xfrm>
                <a:off x="4367783" y="427381"/>
                <a:ext cx="4776217" cy="5651149"/>
              </a:xfrm>
              <a:blipFill>
                <a:blip r:embed="rId2"/>
                <a:stretch>
                  <a:fillRect l="-638" t="-324"/>
                </a:stretch>
              </a:blipFill>
            </p:spPr>
            <p:txBody>
              <a:bodyPr/>
              <a:lstStyle/>
              <a:p>
                <a:r>
                  <a:rPr lang="en-GB">
                    <a:noFill/>
                  </a:rPr>
                  <a:t> </a:t>
                </a:r>
              </a:p>
            </p:txBody>
          </p:sp>
        </mc:Fallback>
      </mc:AlternateContent>
      <p:sp>
        <p:nvSpPr>
          <p:cNvPr id="5" name="Date Placeholder 4">
            <a:extLst>
              <a:ext uri="{FF2B5EF4-FFF2-40B4-BE49-F238E27FC236}">
                <a16:creationId xmlns:a16="http://schemas.microsoft.com/office/drawing/2014/main" id="{0520F5B1-5394-B108-E884-617BB9E33D61}"/>
              </a:ext>
            </a:extLst>
          </p:cNvPr>
          <p:cNvSpPr>
            <a:spLocks noGrp="1"/>
          </p:cNvSpPr>
          <p:nvPr>
            <p:ph type="dt" sz="half" idx="10"/>
          </p:nvPr>
        </p:nvSpPr>
        <p:spPr/>
        <p:txBody>
          <a:bodyPr/>
          <a:lstStyle/>
          <a:p>
            <a:pPr>
              <a:defRPr/>
            </a:pPr>
            <a:fld id="{9495C135-2E66-4255-80EE-3D03EFCBF111}" type="datetime1">
              <a:rPr lang="it-IT" altLang="it-IT" smtClean="0"/>
              <a:pPr>
                <a:defRPr/>
              </a:pPr>
              <a:t>25/01/2023</a:t>
            </a:fld>
            <a:endParaRPr lang="it-IT" altLang="it-IT"/>
          </a:p>
        </p:txBody>
      </p:sp>
      <p:sp>
        <p:nvSpPr>
          <p:cNvPr id="6" name="Footer Placeholder 5">
            <a:extLst>
              <a:ext uri="{FF2B5EF4-FFF2-40B4-BE49-F238E27FC236}">
                <a16:creationId xmlns:a16="http://schemas.microsoft.com/office/drawing/2014/main" id="{45C9190D-113D-7980-4081-16BC459ABB7D}"/>
              </a:ext>
            </a:extLst>
          </p:cNvPr>
          <p:cNvSpPr>
            <a:spLocks noGrp="1"/>
          </p:cNvSpPr>
          <p:nvPr>
            <p:ph type="ftr" sz="quarter" idx="11"/>
          </p:nvPr>
        </p:nvSpPr>
        <p:spPr>
          <a:xfrm>
            <a:off x="1219200" y="6146800"/>
            <a:ext cx="3124200" cy="457200"/>
          </a:xfrm>
        </p:spPr>
        <p:txBody>
          <a:bodyPr/>
          <a:lstStyle/>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SOME ANALYSIS ON THE ANOMALIES OCCURING DURING ENTRY IN MARTIAN ATMOSPHERE</a:t>
            </a:r>
          </a:p>
        </p:txBody>
      </p:sp>
      <p:sp>
        <p:nvSpPr>
          <p:cNvPr id="7" name="Slide Number Placeholder 6">
            <a:extLst>
              <a:ext uri="{FF2B5EF4-FFF2-40B4-BE49-F238E27FC236}">
                <a16:creationId xmlns:a16="http://schemas.microsoft.com/office/drawing/2014/main" id="{27D235B2-BE1B-EDA0-DB1B-1D814CA82E60}"/>
              </a:ext>
            </a:extLst>
          </p:cNvPr>
          <p:cNvSpPr>
            <a:spLocks noGrp="1"/>
          </p:cNvSpPr>
          <p:nvPr>
            <p:ph type="sldNum" sz="quarter" idx="12"/>
          </p:nvPr>
        </p:nvSpPr>
        <p:spPr/>
        <p:txBody>
          <a:bodyPr/>
          <a:lstStyle/>
          <a:p>
            <a:pPr>
              <a:defRPr/>
            </a:pPr>
            <a:r>
              <a:rPr lang="it-IT" altLang="it-IT"/>
              <a:t>Pagina </a:t>
            </a:r>
            <a:fld id="{857B75CD-9F65-41FC-9B54-BA6ED2DA3AF9}" type="slidenum">
              <a:rPr lang="it-IT" altLang="it-IT" smtClean="0"/>
              <a:pPr>
                <a:defRPr/>
              </a:pPr>
              <a:t>9</a:t>
            </a:fld>
            <a:endParaRPr lang="it-IT" altLang="it-IT"/>
          </a:p>
        </p:txBody>
      </p:sp>
      <p:pic>
        <p:nvPicPr>
          <p:cNvPr id="8" name="Picture 7">
            <a:extLst>
              <a:ext uri="{FF2B5EF4-FFF2-40B4-BE49-F238E27FC236}">
                <a16:creationId xmlns:a16="http://schemas.microsoft.com/office/drawing/2014/main" id="{23DBC400-4B2E-B346-BA01-E0A5CD42A408}"/>
              </a:ext>
            </a:extLst>
          </p:cNvPr>
          <p:cNvPicPr>
            <a:picLocks noChangeAspect="1"/>
          </p:cNvPicPr>
          <p:nvPr/>
        </p:nvPicPr>
        <p:blipFill rotWithShape="1">
          <a:blip r:embed="rId3"/>
          <a:srcRect l="4446" r="5171" b="3115"/>
          <a:stretch/>
        </p:blipFill>
        <p:spPr>
          <a:xfrm>
            <a:off x="1659116" y="1957893"/>
            <a:ext cx="3050922" cy="1759138"/>
          </a:xfrm>
          <a:prstGeom prst="rect">
            <a:avLst/>
          </a:prstGeom>
        </p:spPr>
      </p:pic>
      <p:pic>
        <p:nvPicPr>
          <p:cNvPr id="10" name="Picture 9" descr="A picture containing diagram">
            <a:extLst>
              <a:ext uri="{FF2B5EF4-FFF2-40B4-BE49-F238E27FC236}">
                <a16:creationId xmlns:a16="http://schemas.microsoft.com/office/drawing/2014/main" id="{6A4F34AA-EE14-5F6A-F324-5D0333014471}"/>
              </a:ext>
            </a:extLst>
          </p:cNvPr>
          <p:cNvPicPr>
            <a:picLocks noChangeAspect="1"/>
          </p:cNvPicPr>
          <p:nvPr/>
        </p:nvPicPr>
        <p:blipFill rotWithShape="1">
          <a:blip r:embed="rId4">
            <a:extLst>
              <a:ext uri="{28A0092B-C50C-407E-A947-70E740481C1C}">
                <a14:useLocalDpi xmlns:a14="http://schemas.microsoft.com/office/drawing/2010/main" val="0"/>
              </a:ext>
            </a:extLst>
          </a:blip>
          <a:srcRect l="3546" t="11113" r="24588"/>
          <a:stretch/>
        </p:blipFill>
        <p:spPr bwMode="auto">
          <a:xfrm>
            <a:off x="5580466" y="1813881"/>
            <a:ext cx="3050443" cy="1832571"/>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953ABE5-510D-A792-1732-0078ABDA1B80}"/>
              </a:ext>
            </a:extLst>
          </p:cNvPr>
          <p:cNvPicPr>
            <a:picLocks noChangeAspect="1"/>
          </p:cNvPicPr>
          <p:nvPr/>
        </p:nvPicPr>
        <p:blipFill rotWithShape="1">
          <a:blip r:embed="rId5"/>
          <a:srcRect l="4209"/>
          <a:stretch/>
        </p:blipFill>
        <p:spPr>
          <a:xfrm>
            <a:off x="179512" y="3821069"/>
            <a:ext cx="3909301" cy="2257461"/>
          </a:xfrm>
          <a:prstGeom prst="rect">
            <a:avLst/>
          </a:prstGeom>
        </p:spPr>
      </p:pic>
      <p:pic>
        <p:nvPicPr>
          <p:cNvPr id="15" name="Picture 14">
            <a:extLst>
              <a:ext uri="{FF2B5EF4-FFF2-40B4-BE49-F238E27FC236}">
                <a16:creationId xmlns:a16="http://schemas.microsoft.com/office/drawing/2014/main" id="{6CFA2C39-9D63-E980-4C7E-88BF26AB603C}"/>
              </a:ext>
            </a:extLst>
          </p:cNvPr>
          <p:cNvPicPr>
            <a:picLocks noChangeAspect="1"/>
          </p:cNvPicPr>
          <p:nvPr/>
        </p:nvPicPr>
        <p:blipFill rotWithShape="1">
          <a:blip r:embed="rId6"/>
          <a:srcRect l="1861"/>
          <a:stretch/>
        </p:blipFill>
        <p:spPr>
          <a:xfrm>
            <a:off x="5292080" y="3911434"/>
            <a:ext cx="3851920" cy="2149212"/>
          </a:xfrm>
          <a:prstGeom prst="rect">
            <a:avLst/>
          </a:prstGeom>
        </p:spPr>
      </p:pic>
    </p:spTree>
    <p:extLst>
      <p:ext uri="{BB962C8B-B14F-4D97-AF65-F5344CB8AC3E}">
        <p14:creationId xmlns:p14="http://schemas.microsoft.com/office/powerpoint/2010/main" val="2083059594"/>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7458</TotalTime>
  <Words>2965</Words>
  <Application>Microsoft Office PowerPoint</Application>
  <PresentationFormat>On-screen Show (4:3)</PresentationFormat>
  <Paragraphs>444</Paragraphs>
  <Slides>25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Arial</vt:lpstr>
      <vt:lpstr>Calibri</vt:lpstr>
      <vt:lpstr>Cambria Math</vt:lpstr>
      <vt:lpstr>Times New Roman</vt:lpstr>
      <vt:lpstr>Wingdings</vt:lpstr>
      <vt:lpstr>la sapienza</vt:lpstr>
      <vt:lpstr>SOME ANALYSIS ON THE ANOMALIES OCCURING DURING ENTRY IN MARTIAN ATMOSPHERE</vt:lpstr>
      <vt:lpstr>Goal of the thesis</vt:lpstr>
      <vt:lpstr>PowerPoint Presentation</vt:lpstr>
      <vt:lpstr>PowerPoint Presentation</vt:lpstr>
      <vt:lpstr>THE FAILURE DUE TO AREAL OSCILLATIONS </vt:lpstr>
      <vt:lpstr>PowerPoint Presentation</vt:lpstr>
      <vt:lpstr>PowerPoint Presentation</vt:lpstr>
      <vt:lpstr>THE WAKE AND PARACHUTE DYNAMICS </vt:lpstr>
      <vt:lpstr>SCHIAPPARELLI CAPSULE AT α=0°M=2.04185, H = 10km</vt:lpstr>
      <vt:lpstr>PowerPoint Presentation</vt:lpstr>
      <vt:lpstr>SCHIAPPARELLI CAPSULE AT α =0°AT REAL GAS</vt:lpstr>
      <vt:lpstr>SCHIAPPARELLI PARACHUTE AT α=0°,M=2.04, H = 10km</vt:lpstr>
      <vt:lpstr>PowerPoint Presentation</vt:lpstr>
      <vt:lpstr>The Possible oscillating Regime</vt:lpstr>
      <vt:lpstr>SIMULATION OF SCHIAPARELLI FINAL ALTITUDE AND TRAJECTORY </vt:lpstr>
      <vt:lpstr>SCHIAPARELLI FINAL ALTITUDE AND TRAJECTORY H= 10KM,α= 0°,M=2.04814 </vt:lpstr>
      <vt:lpstr>PowerPoint Presentation</vt:lpstr>
      <vt:lpstr>PowerPoint Presentation</vt:lpstr>
      <vt:lpstr>SCHIAPARELLI FINAL ALTITUDE AND TRAJECTORY at  H= 10KM,α= 0°,M=2.04814 </vt:lpstr>
      <vt:lpstr>SCHIAPARELLI FINAL ALTITUDE AND TRAJECTORY at  H= 10KM,α= 0°,M=2.04814 </vt:lpstr>
      <vt:lpstr>SCHIAPARELLI FINAL ALTITUDE AND TRAJECTORY at  H= 10KM,α= 20°,M=2.04814 </vt:lpstr>
      <vt:lpstr>PowerPoint Presentation</vt:lpstr>
      <vt:lpstr>PowerPoint Presentation</vt:lpstr>
      <vt:lpstr>Final Remarks</vt:lpstr>
      <vt:lpstr>PowerPoint Presentation</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JEANAUSTIN SOLOMON</cp:lastModifiedBy>
  <cp:revision>126</cp:revision>
  <dcterms:created xsi:type="dcterms:W3CDTF">2006-11-20T16:13:10Z</dcterms:created>
  <dcterms:modified xsi:type="dcterms:W3CDTF">2023-01-25T10:31:07Z</dcterms:modified>
  <cp:category/>
</cp:coreProperties>
</file>